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handoutMasterIdLst>
    <p:handoutMasterId r:id="rId31"/>
  </p:handoutMasterIdLst>
  <p:sldIdLst>
    <p:sldId id="262" r:id="rId2"/>
    <p:sldId id="263" r:id="rId3"/>
    <p:sldId id="264" r:id="rId4"/>
    <p:sldId id="266" r:id="rId5"/>
    <p:sldId id="261" r:id="rId6"/>
    <p:sldId id="267" r:id="rId7"/>
    <p:sldId id="270" r:id="rId8"/>
    <p:sldId id="271" r:id="rId9"/>
    <p:sldId id="279" r:id="rId10"/>
    <p:sldId id="273" r:id="rId11"/>
    <p:sldId id="274" r:id="rId12"/>
    <p:sldId id="275" r:id="rId13"/>
    <p:sldId id="300" r:id="rId14"/>
    <p:sldId id="278" r:id="rId15"/>
    <p:sldId id="277" r:id="rId16"/>
    <p:sldId id="285" r:id="rId17"/>
    <p:sldId id="282" r:id="rId18"/>
    <p:sldId id="259" r:id="rId19"/>
    <p:sldId id="260" r:id="rId20"/>
    <p:sldId id="292" r:id="rId21"/>
    <p:sldId id="295" r:id="rId22"/>
    <p:sldId id="294" r:id="rId23"/>
    <p:sldId id="296" r:id="rId24"/>
    <p:sldId id="297" r:id="rId25"/>
    <p:sldId id="298" r:id="rId26"/>
    <p:sldId id="289" r:id="rId27"/>
    <p:sldId id="291" r:id="rId28"/>
    <p:sldId id="293" r:id="rId29"/>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0" autoAdjust="0"/>
    <p:restoredTop sz="94660"/>
  </p:normalViewPr>
  <p:slideViewPr>
    <p:cSldViewPr>
      <p:cViewPr varScale="1">
        <p:scale>
          <a:sx n="68" d="100"/>
          <a:sy n="68" d="100"/>
        </p:scale>
        <p:origin x="40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63501C14-D756-4378-92C1-D5BFA8245427}" type="datetimeFigureOut">
              <a:rPr lang="en-US" smtClean="0"/>
              <a:pPr/>
              <a:t>8/16/2017</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1050EAF9-CCE7-4B7A-B21B-E09E3881C9B5}" type="slidenum">
              <a:rPr lang="en-US" smtClean="0"/>
              <a:pPr/>
              <a:t>‹#›</a:t>
            </a:fld>
            <a:endParaRPr lang="en-US"/>
          </a:p>
        </p:txBody>
      </p:sp>
    </p:spTree>
    <p:extLst>
      <p:ext uri="{BB962C8B-B14F-4D97-AF65-F5344CB8AC3E}">
        <p14:creationId xmlns:p14="http://schemas.microsoft.com/office/powerpoint/2010/main" val="1754795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fontAlgn="auto">
              <a:spcBef>
                <a:spcPts val="0"/>
              </a:spcBef>
              <a:spcAft>
                <a:spcPts val="0"/>
              </a:spcAft>
              <a:defRPr sz="1200">
                <a:latin typeface="+mn-lt"/>
              </a:defRPr>
            </a:lvl1pPr>
          </a:lstStyle>
          <a:p>
            <a:pPr>
              <a:defRPr/>
            </a:pPr>
            <a:fld id="{B320E318-9DC4-4AF0-B91B-9187C4B11B57}" type="datetimeFigureOut">
              <a:rPr lang="en-US"/>
              <a:pPr>
                <a:defRPr/>
              </a:pPr>
              <a:t>8/16/2017</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pPr lvl="0"/>
            <a:endParaRPr lang="en-US" noProof="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fontAlgn="auto">
              <a:spcBef>
                <a:spcPts val="0"/>
              </a:spcBef>
              <a:spcAft>
                <a:spcPts val="0"/>
              </a:spcAft>
              <a:defRPr sz="1200">
                <a:latin typeface="+mn-lt"/>
              </a:defRPr>
            </a:lvl1pPr>
          </a:lstStyle>
          <a:p>
            <a:pPr>
              <a:defRPr/>
            </a:pPr>
            <a:fld id="{30271F7C-10CD-46F8-B832-412F0EF9784C}" type="slidenum">
              <a:rPr lang="en-US"/>
              <a:pPr>
                <a:defRPr/>
              </a:pPr>
              <a:t>‹#›</a:t>
            </a:fld>
            <a:endParaRPr lang="en-US"/>
          </a:p>
        </p:txBody>
      </p:sp>
    </p:spTree>
    <p:extLst>
      <p:ext uri="{BB962C8B-B14F-4D97-AF65-F5344CB8AC3E}">
        <p14:creationId xmlns:p14="http://schemas.microsoft.com/office/powerpoint/2010/main" val="1611556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BE92E9-A87A-4BEF-964E-B8F1DEDDE6D4}" type="slidenum">
              <a:rPr lang="en-US"/>
              <a:pPr fontAlgn="base">
                <a:spcBef>
                  <a:spcPct val="0"/>
                </a:spcBef>
                <a:spcAft>
                  <a:spcPct val="0"/>
                </a:spcAft>
                <a:defRPr/>
              </a:pPr>
              <a:t>16</a:t>
            </a:fld>
            <a:endParaRPr lang="en-US"/>
          </a:p>
        </p:txBody>
      </p:sp>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371546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BF1459-13BC-4F0F-921B-84AA55492812}" type="slidenum">
              <a:rPr lang="en-US">
                <a:ea typeface="ＭＳ Ｐゴシック"/>
                <a:cs typeface="ＭＳ Ｐゴシック"/>
              </a:rPr>
              <a:pPr fontAlgn="base">
                <a:spcBef>
                  <a:spcPct val="0"/>
                </a:spcBef>
                <a:spcAft>
                  <a:spcPct val="0"/>
                </a:spcAft>
                <a:defRPr/>
              </a:pPr>
              <a:t>20</a:t>
            </a:fld>
            <a:endParaRPr lang="en-US">
              <a:ea typeface="ＭＳ Ｐゴシック"/>
              <a:cs typeface="ＭＳ Ｐゴシック"/>
            </a:endParaRPr>
          </a:p>
        </p:txBody>
      </p:sp>
      <p:sp>
        <p:nvSpPr>
          <p:cNvPr id="471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ea typeface="ＭＳ Ｐゴシック"/>
                <a:cs typeface="ＭＳ Ｐゴシック"/>
              </a:rPr>
              <a:t>BACKGROUND INFORMATION</a:t>
            </a:r>
          </a:p>
          <a:p>
            <a:pPr eaLnBrk="1" hangingPunct="1">
              <a:spcBef>
                <a:spcPct val="0"/>
              </a:spcBef>
              <a:buFontTx/>
              <a:buChar char="•"/>
            </a:pPr>
            <a:r>
              <a:rPr lang="en-US">
                <a:ea typeface="ＭＳ Ｐゴシック"/>
                <a:cs typeface="ＭＳ Ｐゴシック"/>
              </a:rPr>
              <a:t>Woden would help humans communicate with spirits and was associated especially with burial rites and ecstatic trances, important for both poetry and religious mysteries. Not surprisingly, this god of poetry and death played an important role in the lives of people who produced great poetry yet maintained a somber, brooding outlook on life.</a:t>
            </a:r>
          </a:p>
          <a:p>
            <a:pPr eaLnBrk="1" hangingPunct="1">
              <a:spcBef>
                <a:spcPct val="0"/>
              </a:spcBef>
              <a:buFontTx/>
              <a:buChar char="•"/>
            </a:pPr>
            <a:r>
              <a:rPr lang="en-US">
                <a:ea typeface="ＭＳ Ｐゴシック"/>
                <a:cs typeface="ＭＳ Ｐゴシック"/>
              </a:rPr>
              <a:t>Thunor was the god of thunder and lightning. His sign was the hammer and possibly also the twisted cross we call the swastika, which is found on so many Anglo-Saxon gravestones.</a:t>
            </a:r>
          </a:p>
        </p:txBody>
      </p:sp>
    </p:spTree>
    <p:extLst>
      <p:ext uri="{BB962C8B-B14F-4D97-AF65-F5344CB8AC3E}">
        <p14:creationId xmlns:p14="http://schemas.microsoft.com/office/powerpoint/2010/main" val="600108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E6AA21-F8E0-46FF-9D81-A42E7DC6C9E0}" type="slidenum">
              <a:rPr lang="en-US">
                <a:ea typeface="ＭＳ Ｐゴシック"/>
                <a:cs typeface="ＭＳ Ｐゴシック"/>
              </a:rPr>
              <a:pPr fontAlgn="base">
                <a:spcBef>
                  <a:spcPct val="0"/>
                </a:spcBef>
                <a:spcAft>
                  <a:spcPct val="0"/>
                </a:spcAft>
                <a:defRPr/>
              </a:pPr>
              <a:t>28</a:t>
            </a:fld>
            <a:endParaRPr lang="en-US">
              <a:ea typeface="ＭＳ Ｐゴシック"/>
              <a:cs typeface="ＭＳ Ｐゴシック"/>
            </a:endParaRPr>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ea typeface="ＭＳ Ｐゴシック"/>
                <a:cs typeface="ＭＳ Ｐゴシック"/>
              </a:rPr>
              <a:t>PRONUNCIATION GUIDE</a:t>
            </a:r>
          </a:p>
          <a:p>
            <a:pPr eaLnBrk="1" hangingPunct="1">
              <a:spcBef>
                <a:spcPct val="0"/>
              </a:spcBef>
            </a:pPr>
            <a:r>
              <a:rPr lang="en-US">
                <a:ea typeface="ＭＳ Ｐゴシック"/>
                <a:cs typeface="ＭＳ Ｐゴシック"/>
              </a:rPr>
              <a:t>scops (skahps)</a:t>
            </a:r>
          </a:p>
          <a:p>
            <a:pPr eaLnBrk="1" hangingPunct="1">
              <a:spcBef>
                <a:spcPct val="0"/>
              </a:spcBef>
            </a:pPr>
            <a:r>
              <a:rPr lang="en-US" b="1">
                <a:ea typeface="ＭＳ Ｐゴシック"/>
                <a:cs typeface="ＭＳ Ｐゴシック"/>
              </a:rPr>
              <a:t>BACKGROUND</a:t>
            </a:r>
          </a:p>
          <a:p>
            <a:pPr eaLnBrk="1" hangingPunct="1">
              <a:spcBef>
                <a:spcPct val="0"/>
              </a:spcBef>
              <a:buFontTx/>
              <a:buChar char="•"/>
            </a:pPr>
            <a:r>
              <a:rPr lang="en-US">
                <a:ea typeface="ＭＳ Ｐゴシック"/>
                <a:cs typeface="ＭＳ Ｐゴシック"/>
              </a:rPr>
              <a:t>The literature of the Anglo-Saxons was handed down orally by scops who sang in the lords’ mead halls, where warriors gathered to celebrate the events of the day. These scops, like the Greek poets before them, remembered their stories by using accentual meter and many stock phrases called kennings.</a:t>
            </a:r>
          </a:p>
          <a:p>
            <a:pPr eaLnBrk="1" hangingPunct="1">
              <a:spcBef>
                <a:spcPct val="0"/>
              </a:spcBef>
              <a:buFontTx/>
              <a:buChar char="•"/>
            </a:pPr>
            <a:r>
              <a:rPr lang="en-US">
                <a:ea typeface="ＭＳ Ｐゴシック"/>
                <a:cs typeface="ＭＳ Ｐゴシック"/>
              </a:rPr>
              <a:t>The word </a:t>
            </a:r>
            <a:r>
              <a:rPr lang="en-US" i="1">
                <a:ea typeface="ＭＳ Ｐゴシック"/>
                <a:cs typeface="ＭＳ Ｐゴシック"/>
              </a:rPr>
              <a:t>wyrd </a:t>
            </a:r>
            <a:r>
              <a:rPr lang="en-US">
                <a:ea typeface="ＭＳ Ｐゴシック"/>
                <a:cs typeface="ＭＳ Ｐゴシック"/>
              </a:rPr>
              <a:t>was used by the Anglo-Saxons to represent one’s fate in life. </a:t>
            </a:r>
          </a:p>
          <a:p>
            <a:pPr eaLnBrk="1" hangingPunct="1">
              <a:spcBef>
                <a:spcPct val="0"/>
              </a:spcBef>
              <a:buFontTx/>
              <a:buChar char="•"/>
            </a:pPr>
            <a:r>
              <a:rPr lang="en-US">
                <a:ea typeface="ＭＳ Ｐゴシック"/>
                <a:cs typeface="ＭＳ Ｐゴシック"/>
              </a:rPr>
              <a:t>The early Anglo-Saxons did not believe strongly in an afterlife; they believed that immortality, or </a:t>
            </a:r>
            <a:r>
              <a:rPr lang="en-US" i="1">
                <a:ea typeface="ＭＳ Ｐゴシック"/>
                <a:cs typeface="ＭＳ Ｐゴシック"/>
              </a:rPr>
              <a:t>lof</a:t>
            </a:r>
            <a:r>
              <a:rPr lang="en-US">
                <a:ea typeface="ＭＳ Ｐゴシック"/>
                <a:cs typeface="ＭＳ Ｐゴシック"/>
              </a:rPr>
              <a:t>—fame that survives death—could be earned through heroic action. </a:t>
            </a:r>
          </a:p>
          <a:p>
            <a:pPr eaLnBrk="1" hangingPunct="1">
              <a:spcBef>
                <a:spcPct val="0"/>
              </a:spcBef>
              <a:buFontTx/>
              <a:buChar char="•"/>
            </a:pPr>
            <a:r>
              <a:rPr lang="en-US">
                <a:ea typeface="ＭＳ Ｐゴシック"/>
                <a:cs typeface="ＭＳ Ｐゴシック"/>
              </a:rPr>
              <a:t>The Anglo-Saxon lyre (a type of harp) on the slide is a replica of a six-stringed instrument found at the Sutton Hoo archaeological site. It is a reconstruction based on fragments. </a:t>
            </a:r>
          </a:p>
        </p:txBody>
      </p:sp>
    </p:spTree>
    <p:extLst>
      <p:ext uri="{BB962C8B-B14F-4D97-AF65-F5344CB8AC3E}">
        <p14:creationId xmlns:p14="http://schemas.microsoft.com/office/powerpoint/2010/main" val="1664601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5" name="Oval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6" name="Date Placeholder 6"/>
          <p:cNvSpPr>
            <a:spLocks noGrp="1"/>
          </p:cNvSpPr>
          <p:nvPr>
            <p:ph type="dt" sz="half" idx="10"/>
          </p:nvPr>
        </p:nvSpPr>
        <p:spPr/>
        <p:txBody>
          <a:bodyPr/>
          <a:lstStyle>
            <a:lvl1pPr>
              <a:defRPr/>
            </a:lvl1pPr>
            <a:extLst/>
          </a:lstStyle>
          <a:p>
            <a:pPr>
              <a:defRPr/>
            </a:pPr>
            <a:fld id="{9780C380-1D7D-488A-94D5-3358EBD470A7}" type="datetimeFigureOut">
              <a:rPr lang="en-US"/>
              <a:pPr>
                <a:defRPr/>
              </a:pPr>
              <a:t>8/16/2017</a:t>
            </a:fld>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74B293B8-8DFD-4134-B5B7-ED3D809B5C93}"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Click="0" advTm="90000"/>
    </mc:Choice>
    <mc:Fallback>
      <p:transition spd="slow" advClick="0" advTm="9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F72E7B12-2B1B-4E6D-B647-F466CB14E2D1}" type="datetimeFigureOut">
              <a:rPr lang="en-US"/>
              <a:pPr>
                <a:defRPr/>
              </a:pPr>
              <a:t>8/16/2017</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F1F9FD78-D1C0-43FE-9D4E-571EFB2043CE}"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Click="0" advTm="90000"/>
    </mc:Choice>
    <mc:Fallback>
      <p:transition spd="slow" advClick="0" advTm="9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A5A0AA0F-4683-44DD-B26A-3FF4F9576525}" type="datetimeFigureOut">
              <a:rPr lang="en-US"/>
              <a:pPr>
                <a:defRPr/>
              </a:pPr>
              <a:t>8/16/2017</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115C627C-8BE3-4297-89F1-9611964B5327}"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Click="0" advTm="90000"/>
    </mc:Choice>
    <mc:Fallback>
      <p:transition spd="slow" advClick="0" advTm="9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normAutofit/>
          </a:bodyPr>
          <a:lstStyle/>
          <a:p>
            <a:pPr lvl="0"/>
            <a:endParaRPr lang="en-US" noProof="0"/>
          </a:p>
        </p:txBody>
      </p:sp>
    </p:spTree>
  </p:cSld>
  <p:clrMapOvr>
    <a:masterClrMapping/>
  </p:clrMapOvr>
  <mc:AlternateContent xmlns:mc="http://schemas.openxmlformats.org/markup-compatibility/2006">
    <mc:Choice xmlns:p14="http://schemas.microsoft.com/office/powerpoint/2010/main" Requires="p14">
      <p:transition spd="slow" p14:dur="2000" advClick="0" advTm="90000"/>
    </mc:Choice>
    <mc:Fallback>
      <p:transition spd="slow" advClick="0" advTm="9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0A913310-D603-405C-B21F-120AB24427AC}" type="datetimeFigureOut">
              <a:rPr lang="en-US"/>
              <a:pPr>
                <a:defRPr/>
              </a:pPr>
              <a:t>8/16/2017</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743BB046-E22B-4FFF-9EDD-2282A714DEB8}"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Click="0" advTm="90000"/>
    </mc:Choice>
    <mc:Fallback>
      <p:transition spd="slow" advClick="0" advTm="9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7" name="Oval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36C8A73E-B25D-4C82-B132-2336231CB68D}" type="datetimeFigureOut">
              <a:rPr lang="en-US"/>
              <a:pPr>
                <a:defRPr/>
              </a:pPr>
              <a:t>8/16/2017</a:t>
            </a:fld>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BF42BA23-9A58-42ED-8618-91A28B233E73}"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Click="0" advTm="90000"/>
    </mc:Choice>
    <mc:Fallback>
      <p:transition spd="slow" advClick="0" advTm="9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fld id="{B5DB0CE5-7F05-47C0-BEDC-C85C6E6C1EC2}" type="datetimeFigureOut">
              <a:rPr lang="en-US"/>
              <a:pPr>
                <a:defRPr/>
              </a:pPr>
              <a:t>8/16/2017</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335E7B32-19DB-4318-ADF7-C585972281B8}"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Click="0" advTm="90000"/>
    </mc:Choice>
    <mc:Fallback>
      <p:transition spd="slow" advClick="0" advTm="9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fld id="{DD2B84EA-35E2-4358-8936-11ECC1B07B58}" type="datetimeFigureOut">
              <a:rPr lang="en-US"/>
              <a:pPr>
                <a:defRPr/>
              </a:pPr>
              <a:t>8/16/2017</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4F8124A2-6FCA-49F6-A8F0-B1E305327FCB}"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Click="0" advTm="90000"/>
    </mc:Choice>
    <mc:Fallback>
      <p:transition spd="slow" advClick="0" advTm="9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fld id="{993F6785-5B58-44DE-A36A-E4094A38594C}" type="datetimeFigureOut">
              <a:rPr lang="en-US"/>
              <a:pPr>
                <a:defRPr/>
              </a:pPr>
              <a:t>8/16/2017</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2A2929DE-1163-424B-A77D-FF1212E02C7F}"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Click="0" advTm="90000"/>
    </mc:Choice>
    <mc:Fallback>
      <p:transition spd="slow" advClick="0" advTm="9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extLst/>
          </a:lstStyle>
          <a:p>
            <a:pPr>
              <a:defRPr/>
            </a:pPr>
            <a:fld id="{A2659DD5-9705-42DF-B796-661E1DD6C7B0}" type="datetimeFigureOut">
              <a:rPr lang="en-US"/>
              <a:pPr>
                <a:defRPr/>
              </a:pPr>
              <a:t>8/16/2017</a:t>
            </a:fld>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C46D2CA6-1C32-4936-95F9-23556F18F929}"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Click="0" advTm="90000"/>
    </mc:Choice>
    <mc:Fallback>
      <p:transition spd="slow" advClick="0" advTm="9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A261A2DA-F96D-4889-B57D-AF984EB864FE}" type="datetimeFigureOut">
              <a:rPr lang="en-US"/>
              <a:pPr>
                <a:defRPr/>
              </a:pPr>
              <a:t>8/16/2017</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3EA101AD-2640-47B3-B1A6-3CC5ED1CF46B}"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Click="0" advTm="90000"/>
    </mc:Choice>
    <mc:Fallback>
      <p:transition spd="slow" advClick="0" advTm="9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Flowchart: Process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lowchart: Process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a:t>Click to edit Master title style</a:t>
            </a: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C45AFBF6-B94E-4F52-8B14-D976B6093430}" type="datetimeFigureOut">
              <a:rPr lang="en-US"/>
              <a:pPr>
                <a:defRPr/>
              </a:pPr>
              <a:t>8/16/2017</a:t>
            </a:fld>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8889A9C3-8DBF-47CD-96D6-898194926C49}"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Click="0" advTm="90000"/>
    </mc:Choice>
    <mc:Fallback>
      <p:transition spd="slow" advClick="0" advTm="9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p>
            <a:r>
              <a:rPr lang="en-US"/>
              <a:t>Click to edit Master title style</a:t>
            </a:r>
          </a:p>
        </p:txBody>
      </p:sp>
      <p:sp>
        <p:nvSpPr>
          <p:cNvPr id="1033"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defRPr>
            </a:lvl1pPr>
            <a:extLst/>
          </a:lstStyle>
          <a:p>
            <a:pPr>
              <a:defRPr/>
            </a:pPr>
            <a:fld id="{8D660CB5-F10A-4A96-AA27-6C882A11AD54}" type="datetimeFigureOut">
              <a:rPr lang="en-US"/>
              <a:pPr>
                <a:defRPr/>
              </a:pPr>
              <a:t>8/16/2017</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fld id="{B5A9330E-CA90-465F-9D9A-33188FA883AE}" type="slidenum">
              <a:rPr lang="en-US"/>
              <a:pPr>
                <a:defRPr/>
              </a:pPr>
              <a:t>‹#›</a:t>
            </a:fld>
            <a:endParaRPr 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2" r:id="rId2"/>
    <p:sldLayoutId id="2147483698" r:id="rId3"/>
    <p:sldLayoutId id="2147483693" r:id="rId4"/>
    <p:sldLayoutId id="2147483699" r:id="rId5"/>
    <p:sldLayoutId id="2147483694" r:id="rId6"/>
    <p:sldLayoutId id="2147483700" r:id="rId7"/>
    <p:sldLayoutId id="2147483701" r:id="rId8"/>
    <p:sldLayoutId id="2147483702" r:id="rId9"/>
    <p:sldLayoutId id="2147483695" r:id="rId10"/>
    <p:sldLayoutId id="2147483696" r:id="rId11"/>
    <p:sldLayoutId id="2147483703" r:id="rId12"/>
  </p:sldLayoutIdLst>
  <mc:AlternateContent xmlns:mc="http://schemas.openxmlformats.org/markup-compatibility/2006">
    <mc:Choice xmlns:p14="http://schemas.microsoft.com/office/powerpoint/2010/main" Requires="p14">
      <p:transition spd="slow" p14:dur="2000" advClick="0" advTm="90000"/>
    </mc:Choice>
    <mc:Fallback>
      <p:transition spd="slow" advClick="0" advTm="90000"/>
    </mc:Fallback>
  </mc:AlternateConten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youtube.com/watch?v=9Dju30LGHp4"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np0pD1wW_Bo&amp;list=TLx7IBKezvpIM" TargetMode="External"/><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78100" y="2600325"/>
            <a:ext cx="6400800" cy="2286000"/>
          </a:xfrm>
        </p:spPr>
        <p:txBody>
          <a:bodyPr vert="horz" wrap="square" lIns="91440" tIns="45720" rIns="91440" bIns="45720" numCol="1" anchorCtr="0" compatLnSpc="1">
            <a:prstTxWarp prst="textNoShape">
              <a:avLst/>
            </a:prstTxWarp>
          </a:bodyPr>
          <a:lstStyle/>
          <a:p>
            <a:pPr eaLnBrk="1" hangingPunct="1">
              <a:defRPr/>
            </a:pPr>
            <a:r>
              <a:rPr lang="en-US" cap="none" dirty="0">
                <a:effectLst>
                  <a:outerShdw blurRad="38100" dist="38100" dir="2700000" algn="tl">
                    <a:srgbClr val="C0C0C0"/>
                  </a:outerShdw>
                </a:effectLst>
              </a:rPr>
              <a:t>Why Do We Speak English?</a:t>
            </a:r>
          </a:p>
        </p:txBody>
      </p:sp>
    </p:spTree>
  </p:cSld>
  <p:clrMapOvr>
    <a:masterClrMapping/>
  </p:clrMapOvr>
  <mc:AlternateContent xmlns:mc="http://schemas.openxmlformats.org/markup-compatibility/2006">
    <mc:Choice xmlns:p14="http://schemas.microsoft.com/office/powerpoint/2010/main" Requires="p14">
      <p:transition spd="slow" p14:dur="2000" advClick="0" advTm="90000"/>
    </mc:Choice>
    <mc:Fallback>
      <p:transition spd="slow" advClick="0" advTm="9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fontAlgn="auto" hangingPunct="1">
              <a:spcAft>
                <a:spcPts val="0"/>
              </a:spcAft>
              <a:defRPr/>
            </a:pPr>
            <a:r>
              <a:rPr lang="en-US">
                <a:solidFill>
                  <a:schemeClr val="tx2">
                    <a:satMod val="130000"/>
                  </a:schemeClr>
                </a:solidFill>
              </a:rPr>
              <a:t>Celts vs. Romans</a:t>
            </a:r>
          </a:p>
        </p:txBody>
      </p:sp>
      <p:pic>
        <p:nvPicPr>
          <p:cNvPr id="29698" name="Content Placeholder 5" descr="220px-Roundhouse_(dwelling)_Celtic_Wales.jpeg"/>
          <p:cNvPicPr>
            <a:picLocks noGrp="1" noChangeAspect="1"/>
          </p:cNvPicPr>
          <p:nvPr>
            <p:ph idx="1"/>
          </p:nvPr>
        </p:nvPicPr>
        <p:blipFill>
          <a:blip r:embed="rId2" cstate="print"/>
          <a:srcRect l="-14467" r="-14467"/>
          <a:stretch>
            <a:fillRect/>
          </a:stretch>
        </p:blipFill>
        <p:spPr>
          <a:xfrm>
            <a:off x="-249238" y="1382713"/>
            <a:ext cx="5381626" cy="2960687"/>
          </a:xfrm>
        </p:spPr>
      </p:pic>
      <p:pic>
        <p:nvPicPr>
          <p:cNvPr id="29699" name="Picture 6" descr="romespan.jpg"/>
          <p:cNvPicPr>
            <a:picLocks noChangeAspect="1"/>
          </p:cNvPicPr>
          <p:nvPr/>
        </p:nvPicPr>
        <p:blipFill>
          <a:blip r:embed="rId3" cstate="print"/>
          <a:srcRect/>
          <a:stretch>
            <a:fillRect/>
          </a:stretch>
        </p:blipFill>
        <p:spPr bwMode="auto">
          <a:xfrm>
            <a:off x="3636963" y="4343400"/>
            <a:ext cx="5507037" cy="25146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advClick="0" advTm="90000"/>
    </mc:Choice>
    <mc:Fallback>
      <p:transition spd="slow" advClick="0" advTm="9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fontAlgn="auto" hangingPunct="1">
              <a:spcAft>
                <a:spcPts val="0"/>
              </a:spcAft>
              <a:defRPr/>
            </a:pPr>
            <a:r>
              <a:rPr lang="en-US">
                <a:solidFill>
                  <a:schemeClr val="tx2">
                    <a:satMod val="130000"/>
                  </a:schemeClr>
                </a:solidFill>
              </a:rPr>
              <a:t>Celts vs. Romans</a:t>
            </a:r>
          </a:p>
        </p:txBody>
      </p:sp>
      <p:pic>
        <p:nvPicPr>
          <p:cNvPr id="30722" name="Picture 4" descr="italericelts.jpg"/>
          <p:cNvPicPr>
            <a:picLocks noChangeAspect="1"/>
          </p:cNvPicPr>
          <p:nvPr/>
        </p:nvPicPr>
        <p:blipFill>
          <a:blip r:embed="rId2" cstate="print"/>
          <a:srcRect/>
          <a:stretch>
            <a:fillRect/>
          </a:stretch>
        </p:blipFill>
        <p:spPr bwMode="auto">
          <a:xfrm>
            <a:off x="0" y="1349375"/>
            <a:ext cx="4891088" cy="2859088"/>
          </a:xfrm>
          <a:prstGeom prst="rect">
            <a:avLst/>
          </a:prstGeom>
          <a:noFill/>
          <a:ln w="9525">
            <a:noFill/>
            <a:miter lim="800000"/>
            <a:headEnd/>
            <a:tailEnd/>
          </a:ln>
        </p:spPr>
      </p:pic>
      <p:pic>
        <p:nvPicPr>
          <p:cNvPr id="30723" name="Picture 6" descr="1139882291.jpg"/>
          <p:cNvPicPr>
            <a:picLocks noChangeAspect="1"/>
          </p:cNvPicPr>
          <p:nvPr/>
        </p:nvPicPr>
        <p:blipFill>
          <a:blip r:embed="rId3" cstate="print"/>
          <a:srcRect/>
          <a:stretch>
            <a:fillRect/>
          </a:stretch>
        </p:blipFill>
        <p:spPr bwMode="auto">
          <a:xfrm>
            <a:off x="4246563" y="3603625"/>
            <a:ext cx="4440237" cy="325437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advClick="0" advTm="90000"/>
    </mc:Choice>
    <mc:Fallback>
      <p:transition spd="slow" advClick="0" advTm="9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bwMode="auto">
          <a:xfrm>
            <a:off x="5886450" y="1066800"/>
            <a:ext cx="2743200" cy="1981200"/>
          </a:xfrm>
        </p:spPr>
        <p:txBody>
          <a:bodyPr vert="horz" wrap="square" lIns="91440" tIns="45720" rIns="91440" bIns="45720" numCol="1" anchorCtr="0" compatLnSpc="1">
            <a:prstTxWarp prst="textNoShape">
              <a:avLst/>
            </a:prstTxWarp>
          </a:bodyPr>
          <a:lstStyle/>
          <a:p>
            <a:pPr eaLnBrk="1" hangingPunct="1"/>
            <a:r>
              <a:rPr lang="en-US"/>
              <a:t>Roman Roads</a:t>
            </a:r>
          </a:p>
        </p:txBody>
      </p:sp>
      <p:sp>
        <p:nvSpPr>
          <p:cNvPr id="4" name="Text Placeholder 3"/>
          <p:cNvSpPr>
            <a:spLocks noGrp="1"/>
          </p:cNvSpPr>
          <p:nvPr>
            <p:ph type="body" sz="half" idx="2"/>
          </p:nvPr>
        </p:nvSpPr>
        <p:spPr/>
        <p:txBody>
          <a:bodyPr>
            <a:normAutofit fontScale="92500"/>
          </a:bodyPr>
          <a:lstStyle/>
          <a:p>
            <a:pPr eaLnBrk="1" fontAlgn="auto" hangingPunct="1">
              <a:spcAft>
                <a:spcPts val="0"/>
              </a:spcAft>
              <a:buFont typeface="Wingdings 2"/>
              <a:buNone/>
              <a:defRPr/>
            </a:pPr>
            <a:r>
              <a:rPr lang="en-US" dirty="0"/>
              <a:t>Bits of Roman road can still be seen. Soldiers and carts used this cobbled road (at Blackstone Edge in Lancashire) to travel between </a:t>
            </a:r>
            <a:r>
              <a:rPr lang="en-US" dirty="0" err="1"/>
              <a:t>Mamucium</a:t>
            </a:r>
            <a:r>
              <a:rPr lang="en-US" dirty="0"/>
              <a:t> (Roman for Manchester) and Yorkshire.</a:t>
            </a:r>
          </a:p>
        </p:txBody>
      </p:sp>
      <p:pic>
        <p:nvPicPr>
          <p:cNvPr id="32771" name="Picture 2" descr="http://downloads.bbc.co.uk/rmhttp/schools/primaryhistory/images/romans/roman_remains/r_roman_road.jpg"/>
          <p:cNvPicPr>
            <a:picLocks noGrp="1" noChangeAspect="1" noChangeArrowheads="1"/>
          </p:cNvPicPr>
          <p:nvPr>
            <p:ph type="pic" idx="1"/>
          </p:nvPr>
        </p:nvPicPr>
        <p:blipFill>
          <a:blip r:embed="rId2" cstate="print"/>
          <a:srcRect l="8765" r="8765"/>
          <a:stretch>
            <a:fillRect/>
          </a:stretch>
        </p:blipFill>
        <p:spPr>
          <a:xfrm>
            <a:off x="838200" y="1143000"/>
            <a:ext cx="4419600" cy="3514725"/>
          </a:xfrm>
          <a:prstGeom prst="rect">
            <a:avLst/>
          </a:prstGeom>
          <a:noFill/>
          <a:ln w="9525"/>
        </p:spPr>
      </p:pic>
    </p:spTree>
  </p:cSld>
  <p:clrMapOvr>
    <a:masterClrMapping/>
  </p:clrMapOvr>
  <mc:AlternateContent xmlns:mc="http://schemas.openxmlformats.org/markup-compatibility/2006">
    <mc:Choice xmlns:p14="http://schemas.microsoft.com/office/powerpoint/2010/main" Requires="p14">
      <p:transition spd="slow" p14:dur="2000" advClick="0" advTm="90000"/>
    </mc:Choice>
    <mc:Fallback>
      <p:transition spd="slow" advClick="0" advTm="9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http://www.mitchellteachers.org/WorldHistory/AncientRome/Images/MapRomeEmpireAtHeight.jpg"/>
          <p:cNvPicPr>
            <a:picLocks noChangeAspect="1" noChangeArrowheads="1"/>
          </p:cNvPicPr>
          <p:nvPr/>
        </p:nvPicPr>
        <p:blipFill>
          <a:blip r:embed="rId2" cstate="print"/>
          <a:srcRect/>
          <a:stretch>
            <a:fillRect/>
          </a:stretch>
        </p:blipFill>
        <p:spPr bwMode="auto">
          <a:xfrm>
            <a:off x="1752600" y="990600"/>
            <a:ext cx="6515100" cy="42672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advClick="0" advTm="90000"/>
    </mc:Choice>
    <mc:Fallback>
      <p:transition spd="slow" advClick="0" advTm="90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4"/>
          <p:cNvSpPr>
            <a:spLocks noGrp="1"/>
          </p:cNvSpPr>
          <p:nvPr>
            <p:ph type="title"/>
          </p:nvPr>
        </p:nvSpPr>
        <p:spPr bwMode="auto">
          <a:xfrm>
            <a:off x="5886450" y="1066800"/>
            <a:ext cx="2743200" cy="1981200"/>
          </a:xfrm>
        </p:spPr>
        <p:txBody>
          <a:bodyPr vert="horz" wrap="square" lIns="91440" tIns="45720" rIns="91440" bIns="45720" numCol="1" anchorCtr="0" compatLnSpc="1">
            <a:prstTxWarp prst="textNoShape">
              <a:avLst/>
            </a:prstTxWarp>
          </a:bodyPr>
          <a:lstStyle/>
          <a:p>
            <a:pPr eaLnBrk="1" hangingPunct="1"/>
            <a:r>
              <a:rPr lang="en-US"/>
              <a:t>Hadrian’s Wall</a:t>
            </a:r>
          </a:p>
        </p:txBody>
      </p:sp>
      <p:sp>
        <p:nvSpPr>
          <p:cNvPr id="34818" name="Text Placeholder 6"/>
          <p:cNvSpPr>
            <a:spLocks noGrp="1"/>
          </p:cNvSpPr>
          <p:nvPr>
            <p:ph type="body" sz="half" idx="2"/>
          </p:nvPr>
        </p:nvSpPr>
        <p:spPr/>
        <p:txBody>
          <a:bodyPr/>
          <a:lstStyle/>
          <a:p>
            <a:pPr eaLnBrk="1" hangingPunct="1">
              <a:spcBef>
                <a:spcPct val="0"/>
              </a:spcBef>
            </a:pPr>
            <a:r>
              <a:rPr lang="en-US" sz="800"/>
              <a:t>In A.D. 122 the Emperor Hadrian ordered his soldiers to build a wall between Roman Britain and Scotland. You can still walk along parts of Hadrian's Wall today.</a:t>
            </a:r>
          </a:p>
          <a:p>
            <a:pPr eaLnBrk="1" hangingPunct="1">
              <a:spcBef>
                <a:spcPct val="0"/>
              </a:spcBef>
            </a:pPr>
            <a:r>
              <a:rPr lang="en-US" sz="1600">
                <a:solidFill>
                  <a:schemeClr val="tx1"/>
                </a:solidFill>
                <a:hlinkClick r:id="rId2"/>
              </a:rPr>
              <a:t>http://www.youtube.com/watch?v=9Dju30LGHp4</a:t>
            </a:r>
            <a:endParaRPr lang="en-US" sz="1600">
              <a:solidFill>
                <a:schemeClr val="tx1"/>
              </a:solidFill>
            </a:endParaRPr>
          </a:p>
        </p:txBody>
      </p:sp>
      <p:pic>
        <p:nvPicPr>
          <p:cNvPr id="34819" name="Picture 2" descr="http://www.hadrians-wall-bed-and-breakfast.co.uk/images/index/hadrians_wall_cawfields.jpg"/>
          <p:cNvPicPr>
            <a:picLocks noGrp="1" noChangeAspect="1" noChangeArrowheads="1"/>
          </p:cNvPicPr>
          <p:nvPr>
            <p:ph type="pic" idx="1"/>
          </p:nvPr>
        </p:nvPicPr>
        <p:blipFill>
          <a:blip r:embed="rId3" cstate="print"/>
          <a:srcRect l="9178" r="9178"/>
          <a:stretch>
            <a:fillRect/>
          </a:stretch>
        </p:blipFill>
        <p:spPr>
          <a:xfrm>
            <a:off x="838200" y="1143000"/>
            <a:ext cx="4419600" cy="3514725"/>
          </a:xfrm>
          <a:prstGeom prst="rect">
            <a:avLst/>
          </a:prstGeom>
          <a:noFill/>
          <a:ln w="9525"/>
        </p:spPr>
      </p:pic>
    </p:spTree>
  </p:cSld>
  <p:clrMapOvr>
    <a:masterClrMapping/>
  </p:clrMapOvr>
  <mc:AlternateContent xmlns:mc="http://schemas.openxmlformats.org/markup-compatibility/2006">
    <mc:Choice xmlns:p14="http://schemas.microsoft.com/office/powerpoint/2010/main" Requires="p14">
      <p:transition spd="slow" p14:dur="2000" advClick="0" advTm="90000"/>
    </mc:Choice>
    <mc:Fallback>
      <p:transition spd="slow" advClick="0" advTm="90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dirty="0">
                <a:solidFill>
                  <a:schemeClr val="tx2">
                    <a:satMod val="130000"/>
                  </a:schemeClr>
                </a:solidFill>
              </a:rPr>
              <a:t>Why did the Romans leave?</a:t>
            </a:r>
          </a:p>
        </p:txBody>
      </p:sp>
      <p:sp>
        <p:nvSpPr>
          <p:cNvPr id="36866" name="Content Placeholder 4"/>
          <p:cNvSpPr>
            <a:spLocks noGrp="1"/>
          </p:cNvSpPr>
          <p:nvPr>
            <p:ph idx="1"/>
          </p:nvPr>
        </p:nvSpPr>
        <p:spPr/>
        <p:txBody>
          <a:bodyPr/>
          <a:lstStyle/>
          <a:p>
            <a:pPr eaLnBrk="1" hangingPunct="1"/>
            <a:r>
              <a:rPr lang="en-US" dirty="0"/>
              <a:t>In AD 410, the Roman legions left Britain because the Roman Empire was collapsing.</a:t>
            </a:r>
          </a:p>
          <a:p>
            <a:pPr eaLnBrk="1" hangingPunct="1"/>
            <a:endParaRPr lang="en-US" dirty="0"/>
          </a:p>
          <a:p>
            <a:pPr eaLnBrk="1" hangingPunct="1"/>
            <a:r>
              <a:rPr lang="en-US" dirty="0"/>
              <a:t>Their exodus left Britain without a central government or army, making it vulnerable to invasion.</a:t>
            </a:r>
          </a:p>
          <a:p>
            <a:pPr eaLnBrk="1" hangingPunct="1">
              <a:buNone/>
            </a:pPr>
            <a:endParaRPr lang="en-US" dirty="0"/>
          </a:p>
          <a:p>
            <a:pPr eaLnBrk="1" hangingPunct="1"/>
            <a:r>
              <a:rPr lang="en-US" dirty="0"/>
              <a:t>And the invasions began!</a:t>
            </a:r>
          </a:p>
          <a:p>
            <a:pPr eaLnBrk="1" hangingPunct="1"/>
            <a:endParaRPr lang="en-US" dirty="0"/>
          </a:p>
          <a:p>
            <a:pPr eaLnBrk="1" hangingPunct="1"/>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advTm="90000"/>
    </mc:Choice>
    <mc:Fallback>
      <p:transition spd="slow" advClick="0" advTm="9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 calcmode="lin" valueType="num">
                                      <p:cBhvr additive="base">
                                        <p:cTn id="7" dur="500" fill="hold"/>
                                        <p:tgtEl>
                                          <p:spTgt spid="368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6">
                                            <p:txEl>
                                              <p:pRg st="2" end="2"/>
                                            </p:txEl>
                                          </p:spTgt>
                                        </p:tgtEl>
                                        <p:attrNameLst>
                                          <p:attrName>style.visibility</p:attrName>
                                        </p:attrNameLst>
                                      </p:cBhvr>
                                      <p:to>
                                        <p:strVal val="visible"/>
                                      </p:to>
                                    </p:set>
                                    <p:anim calcmode="lin" valueType="num">
                                      <p:cBhvr additive="base">
                                        <p:cTn id="13" dur="500" fill="hold"/>
                                        <p:tgtEl>
                                          <p:spTgt spid="3686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866">
                                            <p:txEl>
                                              <p:pRg st="4" end="4"/>
                                            </p:txEl>
                                          </p:spTgt>
                                        </p:tgtEl>
                                        <p:attrNameLst>
                                          <p:attrName>style.visibility</p:attrName>
                                        </p:attrNameLst>
                                      </p:cBhvr>
                                      <p:to>
                                        <p:strVal val="visible"/>
                                      </p:to>
                                    </p:set>
                                    <p:anim calcmode="lin" valueType="num">
                                      <p:cBhvr additive="base">
                                        <p:cTn id="19" dur="500" fill="hold"/>
                                        <p:tgtEl>
                                          <p:spTgt spid="3686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fontAlgn="auto" hangingPunct="1">
              <a:spcAft>
                <a:spcPts val="0"/>
              </a:spcAft>
              <a:defRPr/>
            </a:pPr>
            <a:r>
              <a:rPr lang="en-US" dirty="0">
                <a:solidFill>
                  <a:schemeClr val="tx2">
                    <a:satMod val="130000"/>
                  </a:schemeClr>
                </a:solidFill>
                <a:latin typeface="Copperplate Gothic Bold" pitchFamily="34" charset="0"/>
              </a:rPr>
              <a:t>Who Came Next?</a:t>
            </a:r>
          </a:p>
        </p:txBody>
      </p:sp>
      <p:sp>
        <p:nvSpPr>
          <p:cNvPr id="11267" name="Rectangle 3"/>
          <p:cNvSpPr>
            <a:spLocks noGrp="1" noChangeArrowheads="1"/>
          </p:cNvSpPr>
          <p:nvPr>
            <p:ph type="body" idx="1"/>
          </p:nvPr>
        </p:nvSpPr>
        <p:spPr/>
        <p:txBody>
          <a:bodyPr/>
          <a:lstStyle/>
          <a:p>
            <a:pPr eaLnBrk="1" hangingPunct="1">
              <a:lnSpc>
                <a:spcPct val="90000"/>
              </a:lnSpc>
            </a:pPr>
            <a:r>
              <a:rPr lang="en-US" sz="3000" dirty="0"/>
              <a:t>Next to invade Britain were the Anglo-Saxons: </a:t>
            </a:r>
          </a:p>
          <a:p>
            <a:pPr eaLnBrk="1" hangingPunct="1">
              <a:lnSpc>
                <a:spcPct val="90000"/>
              </a:lnSpc>
            </a:pPr>
            <a:r>
              <a:rPr lang="en-US" sz="3000" dirty="0"/>
              <a:t>the Angles--Germany</a:t>
            </a:r>
          </a:p>
          <a:p>
            <a:pPr eaLnBrk="1" hangingPunct="1">
              <a:lnSpc>
                <a:spcPct val="90000"/>
              </a:lnSpc>
            </a:pPr>
            <a:r>
              <a:rPr lang="en-US" sz="3000" dirty="0"/>
              <a:t>the Saxons--Denmark</a:t>
            </a:r>
          </a:p>
          <a:p>
            <a:pPr eaLnBrk="1" hangingPunct="1">
              <a:lnSpc>
                <a:spcPct val="90000"/>
              </a:lnSpc>
            </a:pPr>
            <a:r>
              <a:rPr lang="en-US" sz="3000" dirty="0"/>
              <a:t>the Jutes--Holland</a:t>
            </a:r>
          </a:p>
        </p:txBody>
      </p:sp>
    </p:spTree>
  </p:cSld>
  <p:clrMapOvr>
    <a:masterClrMapping/>
  </p:clrMapOvr>
  <mc:AlternateContent xmlns:mc="http://schemas.openxmlformats.org/markup-compatibility/2006">
    <mc:Choice xmlns:p14="http://schemas.microsoft.com/office/powerpoint/2010/main" Requires="p14">
      <p:transition spd="slow" p14:dur="2000" advClick="0" advTm="90000"/>
    </mc:Choice>
    <mc:Fallback>
      <p:transition spd="slow" advClick="0" advTm="9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11267">
                                            <p:txEl>
                                              <p:pRg st="0" end="0"/>
                                            </p:txEl>
                                          </p:spTgt>
                                        </p:tgtEl>
                                        <p:attrNameLst>
                                          <p:attrName>style.visibility</p:attrName>
                                        </p:attrNameLst>
                                      </p:cBhvr>
                                      <p:to>
                                        <p:strVal val="visible"/>
                                      </p:to>
                                    </p:set>
                                    <p:animEffect transition="in" filter="strips(downLeft)">
                                      <p:cBhvr>
                                        <p:cTn id="13" dur="500"/>
                                        <p:tgtEl>
                                          <p:spTgt spid="1126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11267">
                                            <p:txEl>
                                              <p:pRg st="1" end="1"/>
                                            </p:txEl>
                                          </p:spTgt>
                                        </p:tgtEl>
                                        <p:attrNameLst>
                                          <p:attrName>style.visibility</p:attrName>
                                        </p:attrNameLst>
                                      </p:cBhvr>
                                      <p:to>
                                        <p:strVal val="visible"/>
                                      </p:to>
                                    </p:set>
                                    <p:animEffect transition="in" filter="strips(downLeft)">
                                      <p:cBhvr>
                                        <p:cTn id="18" dur="500"/>
                                        <p:tgtEl>
                                          <p:spTgt spid="1126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1267">
                                            <p:txEl>
                                              <p:pRg st="2" end="2"/>
                                            </p:txEl>
                                          </p:spTgt>
                                        </p:tgtEl>
                                        <p:attrNameLst>
                                          <p:attrName>style.visibility</p:attrName>
                                        </p:attrNameLst>
                                      </p:cBhvr>
                                      <p:to>
                                        <p:strVal val="visible"/>
                                      </p:to>
                                    </p:set>
                                    <p:animEffect transition="in" filter="strips(downLeft)">
                                      <p:cBhvr>
                                        <p:cTn id="23" dur="500"/>
                                        <p:tgtEl>
                                          <p:spTgt spid="1126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11267">
                                            <p:txEl>
                                              <p:pRg st="3" end="3"/>
                                            </p:txEl>
                                          </p:spTgt>
                                        </p:tgtEl>
                                        <p:attrNameLst>
                                          <p:attrName>style.visibility</p:attrName>
                                        </p:attrNameLst>
                                      </p:cBhvr>
                                      <p:to>
                                        <p:strVal val="visible"/>
                                      </p:to>
                                    </p:set>
                                    <p:animEffect transition="in" filter="strips(downLeft)">
                                      <p:cBhvr>
                                        <p:cTn id="28"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http://arkell78.files.wordpress.com/2011/06/britain-anglo-saxon-invasions2.png"/>
          <p:cNvPicPr>
            <a:picLocks noChangeAspect="1" noChangeArrowheads="1"/>
          </p:cNvPicPr>
          <p:nvPr/>
        </p:nvPicPr>
        <p:blipFill>
          <a:blip r:embed="rId2" cstate="print"/>
          <a:srcRect/>
          <a:stretch>
            <a:fillRect/>
          </a:stretch>
        </p:blipFill>
        <p:spPr bwMode="auto">
          <a:xfrm>
            <a:off x="2895600" y="228600"/>
            <a:ext cx="4572000" cy="608647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advClick="0" advTm="90000"/>
    </mc:Choice>
    <mc:Fallback>
      <p:transition spd="slow" advClick="0" advTm="90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78100" y="2600325"/>
            <a:ext cx="6400800" cy="2286000"/>
          </a:xfrm>
        </p:spPr>
        <p:txBody>
          <a:bodyPr/>
          <a:lstStyle/>
          <a:p>
            <a:pPr eaLnBrk="1" fontAlgn="auto" hangingPunct="1">
              <a:spcAft>
                <a:spcPts val="0"/>
              </a:spcAft>
              <a:defRPr/>
            </a:pPr>
            <a:r>
              <a:rPr lang="en-US" dirty="0">
                <a:solidFill>
                  <a:schemeClr val="tx2">
                    <a:satMod val="130000"/>
                  </a:schemeClr>
                </a:solidFill>
              </a:rPr>
              <a:t>The Anglo-</a:t>
            </a:r>
            <a:r>
              <a:rPr lang="en-US" dirty="0" err="1">
                <a:solidFill>
                  <a:schemeClr val="tx2">
                    <a:satMod val="130000"/>
                  </a:schemeClr>
                </a:solidFill>
              </a:rPr>
              <a:t>saxon</a:t>
            </a:r>
            <a:r>
              <a:rPr lang="en-US" dirty="0">
                <a:solidFill>
                  <a:schemeClr val="tx2">
                    <a:satMod val="130000"/>
                  </a:schemeClr>
                </a:solidFill>
              </a:rPr>
              <a:t> Period</a:t>
            </a:r>
          </a:p>
        </p:txBody>
      </p:sp>
      <p:sp>
        <p:nvSpPr>
          <p:cNvPr id="2" name="Text Placeholder 1"/>
          <p:cNvSpPr>
            <a:spLocks noGrp="1"/>
          </p:cNvSpPr>
          <p:nvPr>
            <p:ph type="body" idx="1"/>
          </p:nvPr>
        </p:nvSpPr>
        <p:spPr>
          <a:xfrm>
            <a:off x="2578100" y="1066800"/>
            <a:ext cx="6400800" cy="1509713"/>
          </a:xfrm>
        </p:spPr>
        <p:txBody>
          <a:bodyPr>
            <a:normAutofit/>
          </a:bodyPr>
          <a:lstStyle/>
          <a:p>
            <a:pPr eaLnBrk="1" fontAlgn="auto" hangingPunct="1">
              <a:spcAft>
                <a:spcPts val="0"/>
              </a:spcAft>
              <a:buFont typeface="Wingdings 2"/>
              <a:buNone/>
              <a:defRPr/>
            </a:pPr>
            <a:r>
              <a:rPr lang="en-US" dirty="0"/>
              <a:t>449-1066  A.D.</a:t>
            </a:r>
          </a:p>
        </p:txBody>
      </p:sp>
    </p:spTree>
  </p:cSld>
  <p:clrMapOvr>
    <a:masterClrMapping/>
  </p:clrMapOvr>
  <mc:AlternateContent xmlns:mc="http://schemas.openxmlformats.org/markup-compatibility/2006">
    <mc:Choice xmlns:p14="http://schemas.microsoft.com/office/powerpoint/2010/main" Requires="p14">
      <p:transition spd="slow" p14:dur="2000" advClick="0" advTm="90000"/>
    </mc:Choice>
    <mc:Fallback>
      <p:transition spd="slow" advClick="0" advTm="90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solidFill>
                  <a:schemeClr val="tx2">
                    <a:satMod val="130000"/>
                  </a:schemeClr>
                </a:solidFill>
              </a:rPr>
              <a:t>Anglo-Saxon Period:  The Dark Ages</a:t>
            </a:r>
          </a:p>
        </p:txBody>
      </p:sp>
      <p:sp>
        <p:nvSpPr>
          <p:cNvPr id="45058" name="Content Placeholder 2"/>
          <p:cNvSpPr>
            <a:spLocks noGrp="1"/>
          </p:cNvSpPr>
          <p:nvPr>
            <p:ph idx="1"/>
          </p:nvPr>
        </p:nvSpPr>
        <p:spPr/>
        <p:txBody>
          <a:bodyPr/>
          <a:lstStyle/>
          <a:p>
            <a:pPr eaLnBrk="1" hangingPunct="1"/>
            <a:r>
              <a:rPr lang="en-US" dirty="0"/>
              <a:t>It was a time of bloody conflicts, ignorance, violence, and barbarism.</a:t>
            </a:r>
          </a:p>
          <a:p>
            <a:pPr eaLnBrk="1" hangingPunct="1"/>
            <a:r>
              <a:rPr lang="en-US" dirty="0"/>
              <a:t>Literature reflects this difficult life.</a:t>
            </a:r>
          </a:p>
          <a:p>
            <a:pPr eaLnBrk="1" hangingPunct="1"/>
            <a:r>
              <a:rPr lang="en-US" dirty="0"/>
              <a:t>Most stories &amp; poems present heroic struggles in which only the strong survive.</a:t>
            </a:r>
          </a:p>
          <a:p>
            <a:pPr eaLnBrk="1" hangingPunct="1"/>
            <a:endParaRPr lang="en-US" dirty="0"/>
          </a:p>
          <a:p>
            <a:pPr eaLnBrk="1" hangingPunct="1"/>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advTm="90000"/>
    </mc:Choice>
    <mc:Fallback>
      <p:transition spd="slow" advClick="0" advTm="9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anim calcmode="lin" valueType="num">
                                      <p:cBhvr additive="base">
                                        <p:cTn id="7" dur="500" fill="hold"/>
                                        <p:tgtEl>
                                          <p:spTgt spid="450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58">
                                            <p:txEl>
                                              <p:pRg st="1" end="1"/>
                                            </p:txEl>
                                          </p:spTgt>
                                        </p:tgtEl>
                                        <p:attrNameLst>
                                          <p:attrName>style.visibility</p:attrName>
                                        </p:attrNameLst>
                                      </p:cBhvr>
                                      <p:to>
                                        <p:strVal val="visible"/>
                                      </p:to>
                                    </p:set>
                                    <p:anim calcmode="lin" valueType="num">
                                      <p:cBhvr additive="base">
                                        <p:cTn id="13" dur="500" fill="hold"/>
                                        <p:tgtEl>
                                          <p:spTgt spid="450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058">
                                            <p:txEl>
                                              <p:pRg st="2" end="2"/>
                                            </p:txEl>
                                          </p:spTgt>
                                        </p:tgtEl>
                                        <p:attrNameLst>
                                          <p:attrName>style.visibility</p:attrName>
                                        </p:attrNameLst>
                                      </p:cBhvr>
                                      <p:to>
                                        <p:strVal val="visible"/>
                                      </p:to>
                                    </p:set>
                                    <p:anim calcmode="lin" valueType="num">
                                      <p:cBhvr additive="base">
                                        <p:cTn id="19" dur="500" fill="hold"/>
                                        <p:tgtEl>
                                          <p:spTgt spid="4505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5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486400" y="5410200"/>
            <a:ext cx="3276600" cy="457200"/>
          </a:xfrm>
        </p:spPr>
        <p:txBody>
          <a:bodyPr/>
          <a:lstStyle/>
          <a:p>
            <a:pPr algn="r" eaLnBrk="1" fontAlgn="auto" hangingPunct="1">
              <a:spcAft>
                <a:spcPts val="0"/>
              </a:spcAft>
              <a:defRPr/>
            </a:pPr>
            <a:r>
              <a:rPr lang="en-US" dirty="0">
                <a:solidFill>
                  <a:schemeClr val="tx2">
                    <a:satMod val="130000"/>
                  </a:schemeClr>
                </a:solidFill>
              </a:rPr>
              <a:t>Sir William Jones</a:t>
            </a:r>
          </a:p>
        </p:txBody>
      </p:sp>
      <p:sp>
        <p:nvSpPr>
          <p:cNvPr id="18434" name="Text Placeholder 2"/>
          <p:cNvSpPr>
            <a:spLocks noGrp="1"/>
          </p:cNvSpPr>
          <p:nvPr>
            <p:ph type="body" idx="2"/>
          </p:nvPr>
        </p:nvSpPr>
        <p:spPr>
          <a:xfrm>
            <a:off x="533400" y="457200"/>
            <a:ext cx="4572000" cy="4876800"/>
          </a:xfrm>
        </p:spPr>
        <p:txBody>
          <a:bodyPr/>
          <a:lstStyle/>
          <a:p>
            <a:pPr marL="44450" eaLnBrk="1" hangingPunct="1">
              <a:spcBef>
                <a:spcPct val="0"/>
              </a:spcBef>
            </a:pPr>
            <a:r>
              <a:rPr lang="en-US" sz="2000" dirty="0"/>
              <a:t>In  the 1700’s, </a:t>
            </a:r>
            <a:r>
              <a:rPr lang="en-US" sz="2000" u="sng" dirty="0"/>
              <a:t>Sir William Jones</a:t>
            </a:r>
            <a:r>
              <a:rPr lang="en-US" sz="2000" dirty="0"/>
              <a:t> noticed a remarkable similarity in words from ancient Sanskrit, Latin, &amp; Greek.</a:t>
            </a:r>
          </a:p>
          <a:p>
            <a:pPr marL="44450" eaLnBrk="1" hangingPunct="1">
              <a:spcBef>
                <a:spcPct val="0"/>
              </a:spcBef>
            </a:pPr>
            <a:endParaRPr lang="en-US" sz="2000" dirty="0"/>
          </a:p>
          <a:p>
            <a:pPr marL="44450" eaLnBrk="1" hangingPunct="1">
              <a:spcBef>
                <a:spcPct val="0"/>
              </a:spcBef>
            </a:pPr>
            <a:r>
              <a:rPr lang="en-US" sz="2000" dirty="0"/>
              <a:t>Sanskrit for father:  	</a:t>
            </a:r>
            <a:r>
              <a:rPr lang="en-US" sz="2000" dirty="0" err="1"/>
              <a:t>pitar</a:t>
            </a:r>
            <a:endParaRPr lang="en-US" sz="2000" dirty="0"/>
          </a:p>
          <a:p>
            <a:pPr marL="44450" eaLnBrk="1" hangingPunct="1">
              <a:spcBef>
                <a:spcPct val="0"/>
              </a:spcBef>
            </a:pPr>
            <a:r>
              <a:rPr lang="en-US" sz="2000" dirty="0"/>
              <a:t>Latin for father: 		</a:t>
            </a:r>
            <a:r>
              <a:rPr lang="en-US" sz="2000" dirty="0" err="1"/>
              <a:t>pater</a:t>
            </a:r>
            <a:endParaRPr lang="en-US" sz="2000" dirty="0"/>
          </a:p>
          <a:p>
            <a:pPr marL="44450" eaLnBrk="1" hangingPunct="1">
              <a:spcBef>
                <a:spcPct val="0"/>
              </a:spcBef>
            </a:pPr>
            <a:endParaRPr lang="en-US" sz="2000" dirty="0"/>
          </a:p>
          <a:p>
            <a:pPr marL="44450" eaLnBrk="1" hangingPunct="1">
              <a:spcBef>
                <a:spcPct val="0"/>
              </a:spcBef>
            </a:pPr>
            <a:r>
              <a:rPr lang="en-US" sz="2000" dirty="0"/>
              <a:t>Sanskrit for mother: 	</a:t>
            </a:r>
            <a:r>
              <a:rPr lang="en-US" sz="2000" dirty="0" err="1"/>
              <a:t>matar</a:t>
            </a:r>
            <a:endParaRPr lang="en-US" sz="2000" dirty="0"/>
          </a:p>
          <a:p>
            <a:pPr marL="44450" eaLnBrk="1" hangingPunct="1">
              <a:spcBef>
                <a:spcPct val="0"/>
              </a:spcBef>
            </a:pPr>
            <a:r>
              <a:rPr lang="en-US" sz="2000" dirty="0"/>
              <a:t>Latin for mother:		mater</a:t>
            </a:r>
          </a:p>
          <a:p>
            <a:pPr marL="44450" eaLnBrk="1" hangingPunct="1">
              <a:spcBef>
                <a:spcPct val="0"/>
              </a:spcBef>
            </a:pPr>
            <a:endParaRPr lang="en-US" sz="2000" dirty="0"/>
          </a:p>
          <a:p>
            <a:pPr marL="44450" eaLnBrk="1" hangingPunct="1">
              <a:spcBef>
                <a:spcPct val="0"/>
              </a:spcBef>
            </a:pPr>
            <a:r>
              <a:rPr lang="en-US" sz="2000" u="sng" dirty="0"/>
              <a:t>He theorized that all three languages came from one ancient or common source.</a:t>
            </a:r>
          </a:p>
          <a:p>
            <a:pPr marL="44450" eaLnBrk="1" hangingPunct="1">
              <a:spcBef>
                <a:spcPct val="0"/>
              </a:spcBef>
            </a:pPr>
            <a:endParaRPr lang="en-US" sz="2000" u="sng" dirty="0"/>
          </a:p>
          <a:p>
            <a:pPr marL="44450" eaLnBrk="1" hangingPunct="1">
              <a:spcBef>
                <a:spcPct val="0"/>
              </a:spcBef>
            </a:pPr>
            <a:r>
              <a:rPr lang="en-US" sz="2000" dirty="0"/>
              <a:t>He was right!</a:t>
            </a:r>
          </a:p>
        </p:txBody>
      </p:sp>
      <p:pic>
        <p:nvPicPr>
          <p:cNvPr id="18435" name="Picture 8" descr="images.jpg"/>
          <p:cNvPicPr>
            <a:picLocks noChangeAspect="1"/>
          </p:cNvPicPr>
          <p:nvPr/>
        </p:nvPicPr>
        <p:blipFill>
          <a:blip r:embed="rId2" cstate="print"/>
          <a:srcRect/>
          <a:stretch>
            <a:fillRect/>
          </a:stretch>
        </p:blipFill>
        <p:spPr bwMode="auto">
          <a:xfrm>
            <a:off x="5334000" y="381000"/>
            <a:ext cx="3581400" cy="48768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advClick="0" advTm="150000"/>
    </mc:Choice>
    <mc:Fallback>
      <p:transition spd="slow" advClick="0" advTm="15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 calcmode="lin" valueType="num">
                                      <p:cBhvr additive="base">
                                        <p:cTn id="7" dur="500" fill="hold"/>
                                        <p:tgtEl>
                                          <p:spTgt spid="184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4">
                                            <p:txEl>
                                              <p:pRg st="2" end="2"/>
                                            </p:txEl>
                                          </p:spTgt>
                                        </p:tgtEl>
                                        <p:attrNameLst>
                                          <p:attrName>style.visibility</p:attrName>
                                        </p:attrNameLst>
                                      </p:cBhvr>
                                      <p:to>
                                        <p:strVal val="visible"/>
                                      </p:to>
                                    </p:set>
                                    <p:anim calcmode="lin" valueType="num">
                                      <p:cBhvr additive="base">
                                        <p:cTn id="13" dur="500" fill="hold"/>
                                        <p:tgtEl>
                                          <p:spTgt spid="1843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4">
                                            <p:txEl>
                                              <p:pRg st="3" end="3"/>
                                            </p:txEl>
                                          </p:spTgt>
                                        </p:tgtEl>
                                        <p:attrNameLst>
                                          <p:attrName>style.visibility</p:attrName>
                                        </p:attrNameLst>
                                      </p:cBhvr>
                                      <p:to>
                                        <p:strVal val="visible"/>
                                      </p:to>
                                    </p:set>
                                    <p:anim calcmode="lin" valueType="num">
                                      <p:cBhvr additive="base">
                                        <p:cTn id="19" dur="500" fill="hold"/>
                                        <p:tgtEl>
                                          <p:spTgt spid="1843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4">
                                            <p:txEl>
                                              <p:pRg st="5" end="5"/>
                                            </p:txEl>
                                          </p:spTgt>
                                        </p:tgtEl>
                                        <p:attrNameLst>
                                          <p:attrName>style.visibility</p:attrName>
                                        </p:attrNameLst>
                                      </p:cBhvr>
                                      <p:to>
                                        <p:strVal val="visible"/>
                                      </p:to>
                                    </p:set>
                                    <p:anim calcmode="lin" valueType="num">
                                      <p:cBhvr additive="base">
                                        <p:cTn id="25" dur="500" fill="hold"/>
                                        <p:tgtEl>
                                          <p:spTgt spid="1843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34">
                                            <p:txEl>
                                              <p:pRg st="6" end="6"/>
                                            </p:txEl>
                                          </p:spTgt>
                                        </p:tgtEl>
                                        <p:attrNameLst>
                                          <p:attrName>style.visibility</p:attrName>
                                        </p:attrNameLst>
                                      </p:cBhvr>
                                      <p:to>
                                        <p:strVal val="visible"/>
                                      </p:to>
                                    </p:set>
                                    <p:anim calcmode="lin" valueType="num">
                                      <p:cBhvr additive="base">
                                        <p:cTn id="31" dur="500" fill="hold"/>
                                        <p:tgtEl>
                                          <p:spTgt spid="1843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434">
                                            <p:txEl>
                                              <p:pRg st="8" end="8"/>
                                            </p:txEl>
                                          </p:spTgt>
                                        </p:tgtEl>
                                        <p:attrNameLst>
                                          <p:attrName>style.visibility</p:attrName>
                                        </p:attrNameLst>
                                      </p:cBhvr>
                                      <p:to>
                                        <p:strVal val="visible"/>
                                      </p:to>
                                    </p:set>
                                    <p:anim calcmode="lin" valueType="num">
                                      <p:cBhvr additive="base">
                                        <p:cTn id="37" dur="500" fill="hold"/>
                                        <p:tgtEl>
                                          <p:spTgt spid="18434">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434">
                                            <p:txEl>
                                              <p:pRg st="10" end="10"/>
                                            </p:txEl>
                                          </p:spTgt>
                                        </p:tgtEl>
                                        <p:attrNameLst>
                                          <p:attrName>style.visibility</p:attrName>
                                        </p:attrNameLst>
                                      </p:cBhvr>
                                      <p:to>
                                        <p:strVal val="visible"/>
                                      </p:to>
                                    </p:set>
                                    <p:anim calcmode="lin" valueType="num">
                                      <p:cBhvr additive="base">
                                        <p:cTn id="43" dur="500" fill="hold"/>
                                        <p:tgtEl>
                                          <p:spTgt spid="18434">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43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3" name="Text Box 5"/>
          <p:cNvSpPr txBox="1">
            <a:spLocks noChangeArrowheads="1"/>
          </p:cNvSpPr>
          <p:nvPr/>
        </p:nvSpPr>
        <p:spPr bwMode="auto">
          <a:xfrm>
            <a:off x="990600" y="1752600"/>
            <a:ext cx="7620000" cy="369888"/>
          </a:xfrm>
          <a:prstGeom prst="rect">
            <a:avLst/>
          </a:prstGeom>
          <a:noFill/>
          <a:ln w="9525">
            <a:noFill/>
            <a:miter lim="800000"/>
            <a:headEnd/>
            <a:tailEnd/>
          </a:ln>
        </p:spPr>
        <p:txBody>
          <a:bodyPr>
            <a:spAutoFit/>
          </a:bodyPr>
          <a:lstStyle/>
          <a:p>
            <a:pPr marL="461963" lvl="1" indent="-347663">
              <a:spcBef>
                <a:spcPct val="30000"/>
              </a:spcBef>
              <a:buFontTx/>
              <a:buChar char="•"/>
            </a:pPr>
            <a:r>
              <a:rPr lang="en-US">
                <a:solidFill>
                  <a:schemeClr val="tx2"/>
                </a:solidFill>
                <a:latin typeface="Gill Sans MT" pitchFamily="34" charset="0"/>
              </a:rPr>
              <a:t>offered no hope of an afterlife</a:t>
            </a:r>
          </a:p>
        </p:txBody>
      </p:sp>
      <p:sp>
        <p:nvSpPr>
          <p:cNvPr id="78855" name="Text Box 7"/>
          <p:cNvSpPr txBox="1">
            <a:spLocks noChangeArrowheads="1"/>
          </p:cNvSpPr>
          <p:nvPr/>
        </p:nvSpPr>
        <p:spPr bwMode="auto">
          <a:xfrm>
            <a:off x="990600" y="2209800"/>
            <a:ext cx="7620000" cy="369888"/>
          </a:xfrm>
          <a:prstGeom prst="rect">
            <a:avLst/>
          </a:prstGeom>
          <a:noFill/>
          <a:ln w="9525">
            <a:noFill/>
            <a:miter lim="800000"/>
            <a:headEnd/>
            <a:tailEnd/>
          </a:ln>
        </p:spPr>
        <p:txBody>
          <a:bodyPr>
            <a:spAutoFit/>
          </a:bodyPr>
          <a:lstStyle/>
          <a:p>
            <a:pPr marL="461963" lvl="1" indent="-347663">
              <a:spcBef>
                <a:spcPct val="30000"/>
              </a:spcBef>
              <a:buFontTx/>
              <a:buChar char="•"/>
            </a:pPr>
            <a:r>
              <a:rPr lang="en-US">
                <a:solidFill>
                  <a:schemeClr val="tx2"/>
                </a:solidFill>
                <a:latin typeface="Gill Sans MT" pitchFamily="34" charset="0"/>
              </a:rPr>
              <a:t>valued earthly virtues of bravery, loyalty, generosity, and friendship</a:t>
            </a:r>
          </a:p>
        </p:txBody>
      </p:sp>
      <p:sp>
        <p:nvSpPr>
          <p:cNvPr id="78856" name="Text Box 8"/>
          <p:cNvSpPr txBox="1">
            <a:spLocks noChangeArrowheads="1"/>
          </p:cNvSpPr>
          <p:nvPr/>
        </p:nvSpPr>
        <p:spPr bwMode="auto">
          <a:xfrm>
            <a:off x="990600" y="3124200"/>
            <a:ext cx="7620000" cy="369888"/>
          </a:xfrm>
          <a:prstGeom prst="rect">
            <a:avLst/>
          </a:prstGeom>
          <a:noFill/>
          <a:ln w="9525">
            <a:noFill/>
            <a:miter lim="800000"/>
            <a:headEnd/>
            <a:tailEnd/>
          </a:ln>
        </p:spPr>
        <p:txBody>
          <a:bodyPr>
            <a:spAutoFit/>
          </a:bodyPr>
          <a:lstStyle/>
          <a:p>
            <a:pPr marL="461963" lvl="1" indent="-347663">
              <a:spcBef>
                <a:spcPct val="30000"/>
              </a:spcBef>
              <a:buFontTx/>
              <a:buChar char="•"/>
            </a:pPr>
            <a:r>
              <a:rPr lang="en-US">
                <a:solidFill>
                  <a:schemeClr val="tx2"/>
                </a:solidFill>
                <a:latin typeface="Gill Sans MT" pitchFamily="34" charset="0"/>
              </a:rPr>
              <a:t>similar to what we call Norse mythology</a:t>
            </a:r>
          </a:p>
        </p:txBody>
      </p:sp>
      <p:grpSp>
        <p:nvGrpSpPr>
          <p:cNvPr id="2" name="Group 178"/>
          <p:cNvGrpSpPr>
            <a:grpSpLocks/>
          </p:cNvGrpSpPr>
          <p:nvPr/>
        </p:nvGrpSpPr>
        <p:grpSpPr bwMode="auto">
          <a:xfrm>
            <a:off x="609600" y="3810000"/>
            <a:ext cx="8001000" cy="1625600"/>
            <a:chOff x="336" y="2400"/>
            <a:chExt cx="4926" cy="1024"/>
          </a:xfrm>
        </p:grpSpPr>
        <p:sp>
          <p:nvSpPr>
            <p:cNvPr id="46093" name="Rectangle 74"/>
            <p:cNvSpPr>
              <a:spLocks noChangeArrowheads="1"/>
            </p:cNvSpPr>
            <p:nvPr/>
          </p:nvSpPr>
          <p:spPr bwMode="auto">
            <a:xfrm>
              <a:off x="1728" y="3088"/>
              <a:ext cx="115" cy="336"/>
            </a:xfrm>
            <a:prstGeom prst="rect">
              <a:avLst/>
            </a:prstGeom>
            <a:solidFill>
              <a:srgbClr val="330066"/>
            </a:solidFill>
            <a:ln w="9525">
              <a:noFill/>
              <a:miter lim="800000"/>
              <a:headEnd/>
              <a:tailEnd/>
            </a:ln>
          </p:spPr>
          <p:txBody>
            <a:bodyPr anchor="ctr"/>
            <a:lstStyle/>
            <a:p>
              <a:pPr>
                <a:spcBef>
                  <a:spcPct val="20000"/>
                </a:spcBef>
              </a:pPr>
              <a:endParaRPr lang="en-US">
                <a:solidFill>
                  <a:srgbClr val="FFFF99"/>
                </a:solidFill>
                <a:latin typeface="Gill Sans MT" pitchFamily="34" charset="0"/>
              </a:endParaRPr>
            </a:p>
          </p:txBody>
        </p:sp>
        <p:sp>
          <p:nvSpPr>
            <p:cNvPr id="46094" name="Rectangle 72"/>
            <p:cNvSpPr>
              <a:spLocks noChangeArrowheads="1"/>
            </p:cNvSpPr>
            <p:nvPr/>
          </p:nvSpPr>
          <p:spPr bwMode="auto">
            <a:xfrm>
              <a:off x="1728" y="2784"/>
              <a:ext cx="115" cy="304"/>
            </a:xfrm>
            <a:prstGeom prst="rect">
              <a:avLst/>
            </a:prstGeom>
            <a:solidFill>
              <a:srgbClr val="330066"/>
            </a:solidFill>
            <a:ln w="9525">
              <a:noFill/>
              <a:miter lim="800000"/>
              <a:headEnd/>
              <a:tailEnd/>
            </a:ln>
          </p:spPr>
          <p:txBody>
            <a:bodyPr anchor="ctr"/>
            <a:lstStyle/>
            <a:p>
              <a:pPr>
                <a:spcBef>
                  <a:spcPct val="20000"/>
                </a:spcBef>
              </a:pPr>
              <a:endParaRPr lang="en-US">
                <a:solidFill>
                  <a:srgbClr val="FFFF99"/>
                </a:solidFill>
                <a:latin typeface="Gill Sans MT" pitchFamily="34" charset="0"/>
              </a:endParaRPr>
            </a:p>
          </p:txBody>
        </p:sp>
        <p:sp>
          <p:nvSpPr>
            <p:cNvPr id="46095" name="Rectangle 70"/>
            <p:cNvSpPr>
              <a:spLocks noChangeArrowheads="1"/>
            </p:cNvSpPr>
            <p:nvPr/>
          </p:nvSpPr>
          <p:spPr bwMode="auto">
            <a:xfrm>
              <a:off x="1728" y="2400"/>
              <a:ext cx="115" cy="384"/>
            </a:xfrm>
            <a:prstGeom prst="rect">
              <a:avLst/>
            </a:prstGeom>
            <a:solidFill>
              <a:srgbClr val="330066"/>
            </a:solidFill>
            <a:ln w="9525">
              <a:noFill/>
              <a:miter lim="800000"/>
              <a:headEnd/>
              <a:tailEnd/>
            </a:ln>
          </p:spPr>
          <p:txBody>
            <a:bodyPr anchor="ctr"/>
            <a:lstStyle/>
            <a:p>
              <a:pPr>
                <a:spcBef>
                  <a:spcPct val="20000"/>
                </a:spcBef>
              </a:pPr>
              <a:endParaRPr lang="en-US" b="1">
                <a:solidFill>
                  <a:srgbClr val="FFFF99"/>
                </a:solidFill>
                <a:latin typeface="Gill Sans MT" pitchFamily="34" charset="0"/>
              </a:endParaRPr>
            </a:p>
          </p:txBody>
        </p:sp>
        <p:sp>
          <p:nvSpPr>
            <p:cNvPr id="46096" name="Rectangle 65"/>
            <p:cNvSpPr>
              <a:spLocks noChangeArrowheads="1"/>
            </p:cNvSpPr>
            <p:nvPr/>
          </p:nvSpPr>
          <p:spPr bwMode="auto">
            <a:xfrm>
              <a:off x="3799" y="3088"/>
              <a:ext cx="1463" cy="336"/>
            </a:xfrm>
            <a:prstGeom prst="rect">
              <a:avLst/>
            </a:prstGeom>
            <a:solidFill>
              <a:srgbClr val="330066"/>
            </a:solidFill>
            <a:ln w="9525">
              <a:noFill/>
              <a:miter lim="800000"/>
              <a:headEnd/>
              <a:tailEnd/>
            </a:ln>
          </p:spPr>
          <p:txBody>
            <a:bodyPr anchor="ctr"/>
            <a:lstStyle/>
            <a:p>
              <a:pPr>
                <a:spcBef>
                  <a:spcPct val="20000"/>
                </a:spcBef>
              </a:pPr>
              <a:endParaRPr lang="en-US">
                <a:solidFill>
                  <a:srgbClr val="FFFF99"/>
                </a:solidFill>
                <a:latin typeface="Gill Sans MT" pitchFamily="34" charset="0"/>
              </a:endParaRPr>
            </a:p>
          </p:txBody>
        </p:sp>
        <p:sp>
          <p:nvSpPr>
            <p:cNvPr id="46097" name="Rectangle 63"/>
            <p:cNvSpPr>
              <a:spLocks noChangeArrowheads="1"/>
            </p:cNvSpPr>
            <p:nvPr/>
          </p:nvSpPr>
          <p:spPr bwMode="auto">
            <a:xfrm>
              <a:off x="1843" y="3088"/>
              <a:ext cx="1956" cy="336"/>
            </a:xfrm>
            <a:prstGeom prst="rect">
              <a:avLst/>
            </a:prstGeom>
            <a:solidFill>
              <a:srgbClr val="330066"/>
            </a:solidFill>
            <a:ln w="9525">
              <a:noFill/>
              <a:miter lim="800000"/>
              <a:headEnd/>
              <a:tailEnd/>
            </a:ln>
          </p:spPr>
          <p:txBody>
            <a:bodyPr anchor="ctr"/>
            <a:lstStyle/>
            <a:p>
              <a:pPr>
                <a:spcBef>
                  <a:spcPct val="20000"/>
                </a:spcBef>
              </a:pPr>
              <a:r>
                <a:rPr lang="en-US">
                  <a:solidFill>
                    <a:srgbClr val="FFFF99"/>
                  </a:solidFill>
                  <a:latin typeface="Gill Sans MT" pitchFamily="34" charset="0"/>
                </a:rPr>
                <a:t>Thunor</a:t>
              </a:r>
            </a:p>
          </p:txBody>
        </p:sp>
        <p:sp>
          <p:nvSpPr>
            <p:cNvPr id="46098" name="Rectangle 61"/>
            <p:cNvSpPr>
              <a:spLocks noChangeArrowheads="1"/>
            </p:cNvSpPr>
            <p:nvPr/>
          </p:nvSpPr>
          <p:spPr bwMode="auto">
            <a:xfrm>
              <a:off x="336" y="3088"/>
              <a:ext cx="1392" cy="336"/>
            </a:xfrm>
            <a:prstGeom prst="rect">
              <a:avLst/>
            </a:prstGeom>
            <a:solidFill>
              <a:srgbClr val="330066"/>
            </a:solidFill>
            <a:ln w="9525">
              <a:noFill/>
              <a:miter lim="800000"/>
              <a:headEnd/>
              <a:tailEnd/>
            </a:ln>
          </p:spPr>
          <p:txBody>
            <a:bodyPr anchor="ctr"/>
            <a:lstStyle/>
            <a:p>
              <a:pPr>
                <a:spcBef>
                  <a:spcPct val="20000"/>
                </a:spcBef>
              </a:pPr>
              <a:r>
                <a:rPr lang="en-US">
                  <a:solidFill>
                    <a:srgbClr val="FFFF99"/>
                  </a:solidFill>
                  <a:latin typeface="Gill Sans MT" pitchFamily="34" charset="0"/>
                </a:rPr>
                <a:t>Thor</a:t>
              </a:r>
            </a:p>
          </p:txBody>
        </p:sp>
        <p:sp>
          <p:nvSpPr>
            <p:cNvPr id="46099" name="Rectangle 44"/>
            <p:cNvSpPr>
              <a:spLocks noChangeArrowheads="1"/>
            </p:cNvSpPr>
            <p:nvPr/>
          </p:nvSpPr>
          <p:spPr bwMode="auto">
            <a:xfrm>
              <a:off x="3799" y="2784"/>
              <a:ext cx="1463" cy="304"/>
            </a:xfrm>
            <a:prstGeom prst="rect">
              <a:avLst/>
            </a:prstGeom>
            <a:solidFill>
              <a:srgbClr val="330066"/>
            </a:solidFill>
            <a:ln w="9525">
              <a:noFill/>
              <a:miter lim="800000"/>
              <a:headEnd/>
              <a:tailEnd/>
            </a:ln>
          </p:spPr>
          <p:txBody>
            <a:bodyPr anchor="ctr"/>
            <a:lstStyle/>
            <a:p>
              <a:pPr>
                <a:spcBef>
                  <a:spcPct val="20000"/>
                </a:spcBef>
              </a:pPr>
              <a:endParaRPr lang="en-US">
                <a:solidFill>
                  <a:srgbClr val="FFFF99"/>
                </a:solidFill>
                <a:latin typeface="Gill Sans MT" pitchFamily="34" charset="0"/>
              </a:endParaRPr>
            </a:p>
          </p:txBody>
        </p:sp>
        <p:sp>
          <p:nvSpPr>
            <p:cNvPr id="46100" name="Rectangle 43"/>
            <p:cNvSpPr>
              <a:spLocks noChangeArrowheads="1"/>
            </p:cNvSpPr>
            <p:nvPr/>
          </p:nvSpPr>
          <p:spPr bwMode="auto">
            <a:xfrm>
              <a:off x="1843" y="2784"/>
              <a:ext cx="1956" cy="304"/>
            </a:xfrm>
            <a:prstGeom prst="rect">
              <a:avLst/>
            </a:prstGeom>
            <a:solidFill>
              <a:srgbClr val="330066"/>
            </a:solidFill>
            <a:ln w="9525">
              <a:noFill/>
              <a:miter lim="800000"/>
              <a:headEnd/>
              <a:tailEnd/>
            </a:ln>
          </p:spPr>
          <p:txBody>
            <a:bodyPr anchor="ctr"/>
            <a:lstStyle/>
            <a:p>
              <a:pPr>
                <a:spcBef>
                  <a:spcPct val="20000"/>
                </a:spcBef>
              </a:pPr>
              <a:r>
                <a:rPr lang="en-US">
                  <a:solidFill>
                    <a:srgbClr val="FFFF99"/>
                  </a:solidFill>
                  <a:latin typeface="Gill Sans MT" pitchFamily="34" charset="0"/>
                </a:rPr>
                <a:t>Woden</a:t>
              </a:r>
            </a:p>
          </p:txBody>
        </p:sp>
        <p:sp>
          <p:nvSpPr>
            <p:cNvPr id="46101" name="Rectangle 42"/>
            <p:cNvSpPr>
              <a:spLocks noChangeArrowheads="1"/>
            </p:cNvSpPr>
            <p:nvPr/>
          </p:nvSpPr>
          <p:spPr bwMode="auto">
            <a:xfrm>
              <a:off x="336" y="2784"/>
              <a:ext cx="1392" cy="304"/>
            </a:xfrm>
            <a:prstGeom prst="rect">
              <a:avLst/>
            </a:prstGeom>
            <a:solidFill>
              <a:srgbClr val="330066"/>
            </a:solidFill>
            <a:ln w="9525">
              <a:noFill/>
              <a:miter lim="800000"/>
              <a:headEnd/>
              <a:tailEnd/>
            </a:ln>
          </p:spPr>
          <p:txBody>
            <a:bodyPr anchor="ctr"/>
            <a:lstStyle/>
            <a:p>
              <a:pPr>
                <a:spcBef>
                  <a:spcPct val="20000"/>
                </a:spcBef>
              </a:pPr>
              <a:r>
                <a:rPr lang="en-US">
                  <a:solidFill>
                    <a:srgbClr val="FFFF99"/>
                  </a:solidFill>
                  <a:latin typeface="Gill Sans MT" pitchFamily="34" charset="0"/>
                </a:rPr>
                <a:t>Odin</a:t>
              </a:r>
            </a:p>
          </p:txBody>
        </p:sp>
        <p:sp>
          <p:nvSpPr>
            <p:cNvPr id="46102" name="Rectangle 41"/>
            <p:cNvSpPr>
              <a:spLocks noChangeArrowheads="1"/>
            </p:cNvSpPr>
            <p:nvPr/>
          </p:nvSpPr>
          <p:spPr bwMode="auto">
            <a:xfrm>
              <a:off x="3799" y="2400"/>
              <a:ext cx="1463" cy="384"/>
            </a:xfrm>
            <a:prstGeom prst="rect">
              <a:avLst/>
            </a:prstGeom>
            <a:solidFill>
              <a:srgbClr val="330066"/>
            </a:solidFill>
            <a:ln w="9525">
              <a:noFill/>
              <a:miter lim="800000"/>
              <a:headEnd/>
              <a:tailEnd/>
            </a:ln>
          </p:spPr>
          <p:txBody>
            <a:bodyPr anchor="ctr"/>
            <a:lstStyle/>
            <a:p>
              <a:pPr>
                <a:spcBef>
                  <a:spcPct val="20000"/>
                </a:spcBef>
              </a:pPr>
              <a:r>
                <a:rPr lang="en-US" b="1">
                  <a:solidFill>
                    <a:srgbClr val="FFFF99"/>
                  </a:solidFill>
                  <a:latin typeface="Gill Sans MT" pitchFamily="34" charset="0"/>
                </a:rPr>
                <a:t>Day of week</a:t>
              </a:r>
            </a:p>
          </p:txBody>
        </p:sp>
        <p:sp>
          <p:nvSpPr>
            <p:cNvPr id="46103" name="Rectangle 40"/>
            <p:cNvSpPr>
              <a:spLocks noChangeArrowheads="1"/>
            </p:cNvSpPr>
            <p:nvPr/>
          </p:nvSpPr>
          <p:spPr bwMode="auto">
            <a:xfrm>
              <a:off x="1843" y="2400"/>
              <a:ext cx="1956" cy="384"/>
            </a:xfrm>
            <a:prstGeom prst="rect">
              <a:avLst/>
            </a:prstGeom>
            <a:solidFill>
              <a:srgbClr val="330066"/>
            </a:solidFill>
            <a:ln w="9525">
              <a:noFill/>
              <a:miter lim="800000"/>
              <a:headEnd/>
              <a:tailEnd/>
            </a:ln>
          </p:spPr>
          <p:txBody>
            <a:bodyPr anchor="ctr"/>
            <a:lstStyle/>
            <a:p>
              <a:pPr>
                <a:spcBef>
                  <a:spcPct val="20000"/>
                </a:spcBef>
              </a:pPr>
              <a:r>
                <a:rPr lang="en-US" b="1">
                  <a:solidFill>
                    <a:srgbClr val="FFFF99"/>
                  </a:solidFill>
                  <a:latin typeface="Gill Sans MT" pitchFamily="34" charset="0"/>
                </a:rPr>
                <a:t>Anglo-Saxon god</a:t>
              </a:r>
            </a:p>
          </p:txBody>
        </p:sp>
        <p:sp>
          <p:nvSpPr>
            <p:cNvPr id="46104" name="Rectangle 39"/>
            <p:cNvSpPr>
              <a:spLocks noChangeArrowheads="1"/>
            </p:cNvSpPr>
            <p:nvPr/>
          </p:nvSpPr>
          <p:spPr bwMode="auto">
            <a:xfrm>
              <a:off x="336" y="2400"/>
              <a:ext cx="1392" cy="384"/>
            </a:xfrm>
            <a:prstGeom prst="rect">
              <a:avLst/>
            </a:prstGeom>
            <a:solidFill>
              <a:srgbClr val="330066"/>
            </a:solidFill>
            <a:ln w="9525">
              <a:noFill/>
              <a:miter lim="800000"/>
              <a:headEnd/>
              <a:tailEnd/>
            </a:ln>
          </p:spPr>
          <p:txBody>
            <a:bodyPr anchor="ctr"/>
            <a:lstStyle/>
            <a:p>
              <a:pPr>
                <a:spcBef>
                  <a:spcPct val="20000"/>
                </a:spcBef>
              </a:pPr>
              <a:r>
                <a:rPr lang="en-US" b="1">
                  <a:solidFill>
                    <a:srgbClr val="FFFF99"/>
                  </a:solidFill>
                  <a:latin typeface="Gill Sans MT" pitchFamily="34" charset="0"/>
                </a:rPr>
                <a:t>Norse god</a:t>
              </a:r>
            </a:p>
          </p:txBody>
        </p:sp>
        <p:sp>
          <p:nvSpPr>
            <p:cNvPr id="46105" name="Line 45"/>
            <p:cNvSpPr>
              <a:spLocks noChangeShapeType="1"/>
            </p:cNvSpPr>
            <p:nvPr/>
          </p:nvSpPr>
          <p:spPr bwMode="auto">
            <a:xfrm>
              <a:off x="336" y="2400"/>
              <a:ext cx="4926" cy="0"/>
            </a:xfrm>
            <a:prstGeom prst="line">
              <a:avLst/>
            </a:prstGeom>
            <a:noFill/>
            <a:ln w="12700">
              <a:solidFill>
                <a:srgbClr val="FFFF99"/>
              </a:solidFill>
              <a:round/>
              <a:headEnd/>
              <a:tailEnd/>
            </a:ln>
          </p:spPr>
          <p:txBody>
            <a:bodyPr anchor="ctr"/>
            <a:lstStyle/>
            <a:p>
              <a:endParaRPr lang="en-US"/>
            </a:p>
          </p:txBody>
        </p:sp>
        <p:sp>
          <p:nvSpPr>
            <p:cNvPr id="46106" name="Line 46"/>
            <p:cNvSpPr>
              <a:spLocks noChangeShapeType="1"/>
            </p:cNvSpPr>
            <p:nvPr/>
          </p:nvSpPr>
          <p:spPr bwMode="auto">
            <a:xfrm>
              <a:off x="336" y="2784"/>
              <a:ext cx="4926" cy="0"/>
            </a:xfrm>
            <a:prstGeom prst="line">
              <a:avLst/>
            </a:prstGeom>
            <a:noFill/>
            <a:ln w="12700">
              <a:solidFill>
                <a:srgbClr val="FFFF99"/>
              </a:solidFill>
              <a:round/>
              <a:headEnd/>
              <a:tailEnd/>
            </a:ln>
          </p:spPr>
          <p:txBody>
            <a:bodyPr anchor="ctr"/>
            <a:lstStyle/>
            <a:p>
              <a:endParaRPr lang="en-US"/>
            </a:p>
          </p:txBody>
        </p:sp>
        <p:sp>
          <p:nvSpPr>
            <p:cNvPr id="46107" name="Line 47"/>
            <p:cNvSpPr>
              <a:spLocks noChangeShapeType="1"/>
            </p:cNvSpPr>
            <p:nvPr/>
          </p:nvSpPr>
          <p:spPr bwMode="auto">
            <a:xfrm>
              <a:off x="336" y="3424"/>
              <a:ext cx="4926" cy="0"/>
            </a:xfrm>
            <a:prstGeom prst="line">
              <a:avLst/>
            </a:prstGeom>
            <a:noFill/>
            <a:ln w="12700">
              <a:solidFill>
                <a:srgbClr val="FFFF99"/>
              </a:solidFill>
              <a:round/>
              <a:headEnd/>
              <a:tailEnd/>
            </a:ln>
          </p:spPr>
          <p:txBody>
            <a:bodyPr anchor="ctr"/>
            <a:lstStyle/>
            <a:p>
              <a:endParaRPr lang="en-US"/>
            </a:p>
          </p:txBody>
        </p:sp>
        <p:sp>
          <p:nvSpPr>
            <p:cNvPr id="46108" name="Line 48"/>
            <p:cNvSpPr>
              <a:spLocks noChangeShapeType="1"/>
            </p:cNvSpPr>
            <p:nvPr/>
          </p:nvSpPr>
          <p:spPr bwMode="auto">
            <a:xfrm>
              <a:off x="336" y="2400"/>
              <a:ext cx="0" cy="1024"/>
            </a:xfrm>
            <a:prstGeom prst="line">
              <a:avLst/>
            </a:prstGeom>
            <a:noFill/>
            <a:ln w="12700">
              <a:solidFill>
                <a:srgbClr val="FFFF99"/>
              </a:solidFill>
              <a:round/>
              <a:headEnd/>
              <a:tailEnd/>
            </a:ln>
          </p:spPr>
          <p:txBody>
            <a:bodyPr anchor="ctr"/>
            <a:lstStyle/>
            <a:p>
              <a:endParaRPr lang="en-US"/>
            </a:p>
          </p:txBody>
        </p:sp>
        <p:sp>
          <p:nvSpPr>
            <p:cNvPr id="46109" name="Line 50"/>
            <p:cNvSpPr>
              <a:spLocks noChangeShapeType="1"/>
            </p:cNvSpPr>
            <p:nvPr/>
          </p:nvSpPr>
          <p:spPr bwMode="auto">
            <a:xfrm>
              <a:off x="3799" y="2400"/>
              <a:ext cx="0" cy="1024"/>
            </a:xfrm>
            <a:prstGeom prst="line">
              <a:avLst/>
            </a:prstGeom>
            <a:noFill/>
            <a:ln w="12700">
              <a:solidFill>
                <a:srgbClr val="FFFF99"/>
              </a:solidFill>
              <a:round/>
              <a:headEnd/>
              <a:tailEnd/>
            </a:ln>
          </p:spPr>
          <p:txBody>
            <a:bodyPr anchor="ctr"/>
            <a:lstStyle/>
            <a:p>
              <a:endParaRPr lang="en-US"/>
            </a:p>
          </p:txBody>
        </p:sp>
        <p:sp>
          <p:nvSpPr>
            <p:cNvPr id="46110" name="Line 51"/>
            <p:cNvSpPr>
              <a:spLocks noChangeShapeType="1"/>
            </p:cNvSpPr>
            <p:nvPr/>
          </p:nvSpPr>
          <p:spPr bwMode="auto">
            <a:xfrm>
              <a:off x="5262" y="2400"/>
              <a:ext cx="0" cy="1024"/>
            </a:xfrm>
            <a:prstGeom prst="line">
              <a:avLst/>
            </a:prstGeom>
            <a:noFill/>
            <a:ln w="12700">
              <a:solidFill>
                <a:srgbClr val="FFFF99"/>
              </a:solidFill>
              <a:round/>
              <a:headEnd/>
              <a:tailEnd/>
            </a:ln>
          </p:spPr>
          <p:txBody>
            <a:bodyPr anchor="ctr"/>
            <a:lstStyle/>
            <a:p>
              <a:endParaRPr lang="en-US"/>
            </a:p>
          </p:txBody>
        </p:sp>
        <p:sp>
          <p:nvSpPr>
            <p:cNvPr id="46111" name="Line 62"/>
            <p:cNvSpPr>
              <a:spLocks noChangeShapeType="1"/>
            </p:cNvSpPr>
            <p:nvPr/>
          </p:nvSpPr>
          <p:spPr bwMode="auto">
            <a:xfrm>
              <a:off x="336" y="3088"/>
              <a:ext cx="4926" cy="0"/>
            </a:xfrm>
            <a:prstGeom prst="line">
              <a:avLst/>
            </a:prstGeom>
            <a:noFill/>
            <a:ln w="12700">
              <a:solidFill>
                <a:srgbClr val="FFFF99"/>
              </a:solidFill>
              <a:round/>
              <a:headEnd/>
              <a:tailEnd/>
            </a:ln>
          </p:spPr>
          <p:txBody>
            <a:bodyPr anchor="ctr"/>
            <a:lstStyle/>
            <a:p>
              <a:endParaRPr lang="en-US"/>
            </a:p>
          </p:txBody>
        </p:sp>
        <p:sp>
          <p:nvSpPr>
            <p:cNvPr id="46112" name="Line 71"/>
            <p:cNvSpPr>
              <a:spLocks noChangeShapeType="1"/>
            </p:cNvSpPr>
            <p:nvPr/>
          </p:nvSpPr>
          <p:spPr bwMode="auto">
            <a:xfrm>
              <a:off x="1728" y="2400"/>
              <a:ext cx="0" cy="1024"/>
            </a:xfrm>
            <a:prstGeom prst="line">
              <a:avLst/>
            </a:prstGeom>
            <a:noFill/>
            <a:ln w="12700">
              <a:solidFill>
                <a:srgbClr val="FFFF99"/>
              </a:solidFill>
              <a:round/>
              <a:headEnd/>
              <a:tailEnd/>
            </a:ln>
          </p:spPr>
          <p:txBody>
            <a:bodyPr anchor="ctr"/>
            <a:lstStyle/>
            <a:p>
              <a:endParaRPr lang="en-US"/>
            </a:p>
          </p:txBody>
        </p:sp>
      </p:grpSp>
      <p:sp>
        <p:nvSpPr>
          <p:cNvPr id="78984" name="Text Box 136"/>
          <p:cNvSpPr txBox="1">
            <a:spLocks noChangeArrowheads="1"/>
          </p:cNvSpPr>
          <p:nvPr/>
        </p:nvSpPr>
        <p:spPr bwMode="auto">
          <a:xfrm>
            <a:off x="6629400" y="4419600"/>
            <a:ext cx="1944688" cy="457200"/>
          </a:xfrm>
          <a:prstGeom prst="rect">
            <a:avLst/>
          </a:prstGeom>
          <a:noFill/>
          <a:ln w="9525">
            <a:noFill/>
            <a:miter lim="800000"/>
            <a:headEnd/>
            <a:tailEnd/>
          </a:ln>
        </p:spPr>
        <p:txBody>
          <a:bodyPr wrap="none">
            <a:spAutoFit/>
          </a:bodyPr>
          <a:lstStyle/>
          <a:p>
            <a:r>
              <a:rPr lang="en-US">
                <a:solidFill>
                  <a:srgbClr val="FFFF99"/>
                </a:solidFill>
                <a:latin typeface="Gill Sans MT" pitchFamily="34" charset="0"/>
              </a:rPr>
              <a:t>Wednesday</a:t>
            </a:r>
          </a:p>
        </p:txBody>
      </p:sp>
      <p:sp>
        <p:nvSpPr>
          <p:cNvPr id="78985" name="Text Box 137"/>
          <p:cNvSpPr txBox="1">
            <a:spLocks noChangeArrowheads="1"/>
          </p:cNvSpPr>
          <p:nvPr/>
        </p:nvSpPr>
        <p:spPr bwMode="auto">
          <a:xfrm>
            <a:off x="6629400" y="4953000"/>
            <a:ext cx="1601788" cy="457200"/>
          </a:xfrm>
          <a:prstGeom prst="rect">
            <a:avLst/>
          </a:prstGeom>
          <a:noFill/>
          <a:ln w="9525">
            <a:noFill/>
            <a:miter lim="800000"/>
            <a:headEnd/>
            <a:tailEnd/>
          </a:ln>
        </p:spPr>
        <p:txBody>
          <a:bodyPr wrap="none">
            <a:spAutoFit/>
          </a:bodyPr>
          <a:lstStyle/>
          <a:p>
            <a:r>
              <a:rPr lang="en-US">
                <a:solidFill>
                  <a:srgbClr val="FFFF99"/>
                </a:solidFill>
                <a:latin typeface="Gill Sans MT" pitchFamily="34" charset="0"/>
              </a:rPr>
              <a:t>Thursday</a:t>
            </a:r>
          </a:p>
        </p:txBody>
      </p:sp>
      <p:sp>
        <p:nvSpPr>
          <p:cNvPr id="46087" name="Rectangle 181"/>
          <p:cNvSpPr>
            <a:spLocks noChangeArrowheads="1"/>
          </p:cNvSpPr>
          <p:nvPr/>
        </p:nvSpPr>
        <p:spPr bwMode="auto">
          <a:xfrm>
            <a:off x="301625" y="382588"/>
            <a:ext cx="8537575" cy="685800"/>
          </a:xfrm>
          <a:prstGeom prst="rect">
            <a:avLst/>
          </a:prstGeom>
          <a:noFill/>
          <a:ln w="9525">
            <a:noFill/>
            <a:miter lim="800000"/>
            <a:headEnd/>
            <a:tailEnd/>
          </a:ln>
        </p:spPr>
        <p:txBody>
          <a:bodyPr/>
          <a:lstStyle/>
          <a:p>
            <a:pPr algn="ctr"/>
            <a:r>
              <a:rPr lang="en-US" sz="2500" b="1">
                <a:solidFill>
                  <a:schemeClr val="tx2"/>
                </a:solidFill>
                <a:latin typeface="Gill Sans MT" pitchFamily="34" charset="0"/>
              </a:rPr>
              <a:t>The Anglo-Saxon Religion</a:t>
            </a:r>
          </a:p>
        </p:txBody>
      </p:sp>
      <p:pic>
        <p:nvPicPr>
          <p:cNvPr id="79032" name="Picture 184"/>
          <p:cNvPicPr>
            <a:picLocks noChangeAspect="1" noChangeArrowheads="1"/>
          </p:cNvPicPr>
          <p:nvPr/>
        </p:nvPicPr>
        <p:blipFill>
          <a:blip r:embed="rId3" cstate="print"/>
          <a:srcRect/>
          <a:stretch>
            <a:fillRect/>
          </a:stretch>
        </p:blipFill>
        <p:spPr bwMode="auto">
          <a:xfrm>
            <a:off x="5791200" y="1968500"/>
            <a:ext cx="133350" cy="88900"/>
          </a:xfrm>
          <a:prstGeom prst="rect">
            <a:avLst/>
          </a:prstGeom>
          <a:noFill/>
          <a:ln w="9525">
            <a:noFill/>
            <a:miter lim="800000"/>
            <a:headEnd/>
            <a:tailEnd/>
          </a:ln>
        </p:spPr>
      </p:pic>
      <p:pic>
        <p:nvPicPr>
          <p:cNvPr id="79033" name="Picture 185"/>
          <p:cNvPicPr>
            <a:picLocks noChangeAspect="1" noChangeArrowheads="1"/>
          </p:cNvPicPr>
          <p:nvPr/>
        </p:nvPicPr>
        <p:blipFill>
          <a:blip r:embed="rId3" cstate="print"/>
          <a:srcRect/>
          <a:stretch>
            <a:fillRect/>
          </a:stretch>
        </p:blipFill>
        <p:spPr bwMode="auto">
          <a:xfrm>
            <a:off x="5257800" y="2819400"/>
            <a:ext cx="133350" cy="88900"/>
          </a:xfrm>
          <a:prstGeom prst="rect">
            <a:avLst/>
          </a:prstGeom>
          <a:noFill/>
          <a:ln w="9525">
            <a:noFill/>
            <a:miter lim="800000"/>
            <a:headEnd/>
            <a:tailEnd/>
          </a:ln>
        </p:spPr>
      </p:pic>
      <p:pic>
        <p:nvPicPr>
          <p:cNvPr id="79034" name="Picture 186"/>
          <p:cNvPicPr>
            <a:picLocks noChangeAspect="1" noChangeArrowheads="1"/>
          </p:cNvPicPr>
          <p:nvPr/>
        </p:nvPicPr>
        <p:blipFill>
          <a:blip r:embed="rId3" cstate="print"/>
          <a:srcRect/>
          <a:stretch>
            <a:fillRect/>
          </a:stretch>
        </p:blipFill>
        <p:spPr bwMode="auto">
          <a:xfrm>
            <a:off x="7391400" y="3352800"/>
            <a:ext cx="133350" cy="88900"/>
          </a:xfrm>
          <a:prstGeom prst="rect">
            <a:avLst/>
          </a:prstGeom>
          <a:noFill/>
          <a:ln w="9525">
            <a:noFill/>
            <a:miter lim="800000"/>
            <a:headEnd/>
            <a:tailEnd/>
          </a:ln>
        </p:spPr>
      </p:pic>
      <p:pic>
        <p:nvPicPr>
          <p:cNvPr id="79035" name="Picture 187"/>
          <p:cNvPicPr>
            <a:picLocks noChangeAspect="1" noChangeArrowheads="1"/>
          </p:cNvPicPr>
          <p:nvPr/>
        </p:nvPicPr>
        <p:blipFill>
          <a:blip r:embed="rId3" cstate="print"/>
          <a:srcRect/>
          <a:stretch>
            <a:fillRect/>
          </a:stretch>
        </p:blipFill>
        <p:spPr bwMode="auto">
          <a:xfrm>
            <a:off x="6343650" y="4648200"/>
            <a:ext cx="133350" cy="88900"/>
          </a:xfrm>
          <a:prstGeom prst="rect">
            <a:avLst/>
          </a:prstGeom>
          <a:noFill/>
          <a:ln w="9525">
            <a:noFill/>
            <a:miter lim="800000"/>
            <a:headEnd/>
            <a:tailEnd/>
          </a:ln>
        </p:spPr>
      </p:pic>
      <p:pic>
        <p:nvPicPr>
          <p:cNvPr id="79036" name="Picture 188"/>
          <p:cNvPicPr>
            <a:picLocks noChangeAspect="1" noChangeArrowheads="1"/>
          </p:cNvPicPr>
          <p:nvPr/>
        </p:nvPicPr>
        <p:blipFill>
          <a:blip r:embed="rId3" cstate="print"/>
          <a:srcRect/>
          <a:stretch>
            <a:fillRect/>
          </a:stretch>
        </p:blipFill>
        <p:spPr bwMode="auto">
          <a:xfrm>
            <a:off x="6343650" y="5105400"/>
            <a:ext cx="133350" cy="889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advClick="0" advTm="90000"/>
    </mc:Choice>
    <mc:Fallback>
      <p:transition spd="slow" advClick="0" advTm="9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1000"/>
                                  </p:stCondLst>
                                  <p:childTnLst>
                                    <p:set>
                                      <p:cBhvr>
                                        <p:cTn id="6" dur="1" fill="hold">
                                          <p:stCondLst>
                                            <p:cond delay="0"/>
                                          </p:stCondLst>
                                        </p:cTn>
                                        <p:tgtEl>
                                          <p:spTgt spid="78853"/>
                                        </p:tgtEl>
                                        <p:attrNameLst>
                                          <p:attrName>style.visibility</p:attrName>
                                        </p:attrNameLst>
                                      </p:cBhvr>
                                      <p:to>
                                        <p:strVal val="visible"/>
                                      </p:to>
                                    </p:set>
                                    <p:animEffect transition="in" filter="slide(fromBottom)">
                                      <p:cBhvr>
                                        <p:cTn id="7" dur="500"/>
                                        <p:tgtEl>
                                          <p:spTgt spid="78853"/>
                                        </p:tgtEl>
                                      </p:cBhvr>
                                    </p:animEffect>
                                  </p:childTnLst>
                                </p:cTn>
                              </p:par>
                            </p:childTnLst>
                          </p:cTn>
                        </p:par>
                        <p:par>
                          <p:cTn id="8" fill="hold">
                            <p:stCondLst>
                              <p:cond delay="1500"/>
                            </p:stCondLst>
                            <p:childTnLst>
                              <p:par>
                                <p:cTn id="9" presetID="1" presetClass="entr" presetSubtype="0" fill="hold" nodeType="afterEffect">
                                  <p:stCondLst>
                                    <p:cond delay="0"/>
                                  </p:stCondLst>
                                  <p:childTnLst>
                                    <p:set>
                                      <p:cBhvr>
                                        <p:cTn id="10" dur="1" fill="hold">
                                          <p:stCondLst>
                                            <p:cond delay="0"/>
                                          </p:stCondLst>
                                        </p:cTn>
                                        <p:tgtEl>
                                          <p:spTgt spid="790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78855"/>
                                        </p:tgtEl>
                                        <p:attrNameLst>
                                          <p:attrName>style.visibility</p:attrName>
                                        </p:attrNameLst>
                                      </p:cBhvr>
                                      <p:to>
                                        <p:strVal val="visible"/>
                                      </p:to>
                                    </p:set>
                                    <p:animEffect transition="in" filter="slide(fromBottom)">
                                      <p:cBhvr>
                                        <p:cTn id="15" dur="500"/>
                                        <p:tgtEl>
                                          <p:spTgt spid="78855"/>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790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78856"/>
                                        </p:tgtEl>
                                        <p:attrNameLst>
                                          <p:attrName>style.visibility</p:attrName>
                                        </p:attrNameLst>
                                      </p:cBhvr>
                                      <p:to>
                                        <p:strVal val="visible"/>
                                      </p:to>
                                    </p:set>
                                    <p:animEffect transition="in" filter="slide(fromBottom)">
                                      <p:cBhvr>
                                        <p:cTn id="23" dur="500"/>
                                        <p:tgtEl>
                                          <p:spTgt spid="78856"/>
                                        </p:tgtEl>
                                      </p:cBhvr>
                                    </p:animEffec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790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par>
                          <p:cTn id="32" fill="hold">
                            <p:stCondLst>
                              <p:cond delay="500"/>
                            </p:stCondLst>
                            <p:childTnLst>
                              <p:par>
                                <p:cTn id="33" presetID="1" presetClass="entr" presetSubtype="0" fill="hold" nodeType="afterEffect">
                                  <p:stCondLst>
                                    <p:cond delay="0"/>
                                  </p:stCondLst>
                                  <p:childTnLst>
                                    <p:set>
                                      <p:cBhvr>
                                        <p:cTn id="34" dur="1" fill="hold">
                                          <p:stCondLst>
                                            <p:cond delay="0"/>
                                          </p:stCondLst>
                                        </p:cTn>
                                        <p:tgtEl>
                                          <p:spTgt spid="790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8984"/>
                                        </p:tgtEl>
                                        <p:attrNameLst>
                                          <p:attrName>style.visibility</p:attrName>
                                        </p:attrNameLst>
                                      </p:cBhvr>
                                      <p:to>
                                        <p:strVal val="visible"/>
                                      </p:to>
                                    </p:set>
                                    <p:animEffect transition="in" filter="wipe(left)">
                                      <p:cBhvr>
                                        <p:cTn id="39" dur="500"/>
                                        <p:tgtEl>
                                          <p:spTgt spid="78984"/>
                                        </p:tgtEl>
                                      </p:cBhvr>
                                    </p:animEffect>
                                  </p:childTnLst>
                                </p:cTn>
                              </p:par>
                            </p:childTnLst>
                          </p:cTn>
                        </p:par>
                        <p:par>
                          <p:cTn id="40" fill="hold">
                            <p:stCondLst>
                              <p:cond delay="500"/>
                            </p:stCondLst>
                            <p:childTnLst>
                              <p:par>
                                <p:cTn id="41" presetID="1" presetClass="entr" presetSubtype="0" fill="hold" nodeType="afterEffect">
                                  <p:stCondLst>
                                    <p:cond delay="0"/>
                                  </p:stCondLst>
                                  <p:childTnLst>
                                    <p:set>
                                      <p:cBhvr>
                                        <p:cTn id="42" dur="1" fill="hold">
                                          <p:stCondLst>
                                            <p:cond delay="0"/>
                                          </p:stCondLst>
                                        </p:cTn>
                                        <p:tgtEl>
                                          <p:spTgt spid="790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8985"/>
                                        </p:tgtEl>
                                        <p:attrNameLst>
                                          <p:attrName>style.visibility</p:attrName>
                                        </p:attrNameLst>
                                      </p:cBhvr>
                                      <p:to>
                                        <p:strVal val="visible"/>
                                      </p:to>
                                    </p:set>
                                    <p:animEffect transition="in" filter="wipe(left)">
                                      <p:cBhvr>
                                        <p:cTn id="47" dur="500"/>
                                        <p:tgtEl>
                                          <p:spTgt spid="789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autoUpdateAnimBg="0"/>
      <p:bldP spid="78855" grpId="0" autoUpdateAnimBg="0"/>
      <p:bldP spid="78856" grpId="0" autoUpdateAnimBg="0"/>
      <p:bldP spid="78984" grpId="0" autoUpdateAnimBg="0"/>
      <p:bldP spid="7898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bwMode="auto">
          <a:xfrm>
            <a:off x="5886450" y="1066800"/>
            <a:ext cx="2743200" cy="1981200"/>
          </a:xfrm>
        </p:spPr>
        <p:txBody>
          <a:bodyPr vert="horz" wrap="square" lIns="91440" tIns="45720" rIns="91440" bIns="45720" numCol="1" anchorCtr="0" compatLnSpc="1">
            <a:prstTxWarp prst="textNoShape">
              <a:avLst/>
            </a:prstTxWarp>
          </a:bodyPr>
          <a:lstStyle/>
          <a:p>
            <a:pPr eaLnBrk="1" hangingPunct="1"/>
            <a:r>
              <a:rPr lang="en-US"/>
              <a:t>Anglo-Saxon House</a:t>
            </a:r>
          </a:p>
        </p:txBody>
      </p:sp>
      <p:pic>
        <p:nvPicPr>
          <p:cNvPr id="5" name="Picture Placeholder 4" descr="as_recon_village.jpg"/>
          <p:cNvPicPr>
            <a:picLocks noGrp="1" noChangeAspect="1"/>
          </p:cNvPicPr>
          <p:nvPr>
            <p:ph type="pic" idx="1"/>
          </p:nvPr>
        </p:nvPicPr>
        <p:blipFill>
          <a:blip r:embed="rId2" cstate="print"/>
          <a:srcRect l="2846" r="2846"/>
          <a:stretch>
            <a:fillRect/>
          </a:stretch>
        </p:blipFill>
        <p:spPr/>
      </p:pic>
      <p:sp>
        <p:nvSpPr>
          <p:cNvPr id="52227" name="Text Placeholder 3"/>
          <p:cNvSpPr>
            <a:spLocks noGrp="1"/>
          </p:cNvSpPr>
          <p:nvPr>
            <p:ph type="body" sz="half" idx="2"/>
          </p:nvPr>
        </p:nvSpPr>
        <p:spPr/>
        <p:txBody>
          <a:bodyPr/>
          <a:lstStyle/>
          <a:p>
            <a:pPr eaLnBrk="1" hangingPunct="1">
              <a:spcBef>
                <a:spcPct val="0"/>
              </a:spcBef>
            </a:pPr>
            <a:r>
              <a:rPr lang="en-US"/>
              <a:t>This is what an Anglo-Saxon house was like. The people are modern but wearing 'Anglo-Saxon' clothes.</a:t>
            </a:r>
          </a:p>
        </p:txBody>
      </p:sp>
    </p:spTree>
  </p:cSld>
  <p:clrMapOvr>
    <a:masterClrMapping/>
  </p:clrMapOvr>
  <mc:AlternateContent xmlns:mc="http://schemas.openxmlformats.org/markup-compatibility/2006">
    <mc:Choice xmlns:p14="http://schemas.microsoft.com/office/powerpoint/2010/main" Requires="p14">
      <p:transition spd="slow" p14:dur="2000" advClick="0" advTm="90000"/>
    </mc:Choice>
    <mc:Fallback>
      <p:transition spd="slow" advClick="0" advTm="90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3"/>
          <p:cNvSpPr>
            <a:spLocks noGrp="1"/>
          </p:cNvSpPr>
          <p:nvPr>
            <p:ph type="title"/>
          </p:nvPr>
        </p:nvSpPr>
        <p:spPr bwMode="auto">
          <a:xfrm>
            <a:off x="5886450" y="1066800"/>
            <a:ext cx="2743200" cy="1981200"/>
          </a:xfrm>
        </p:spPr>
        <p:txBody>
          <a:bodyPr vert="horz" wrap="square" lIns="91440" tIns="45720" rIns="91440" bIns="45720" numCol="1" anchorCtr="0" compatLnSpc="1">
            <a:prstTxWarp prst="textNoShape">
              <a:avLst/>
            </a:prstTxWarp>
          </a:bodyPr>
          <a:lstStyle/>
          <a:p>
            <a:pPr eaLnBrk="1" hangingPunct="1"/>
            <a:r>
              <a:rPr lang="en-US"/>
              <a:t>The Anglo-Saxon Chronicle</a:t>
            </a:r>
          </a:p>
        </p:txBody>
      </p:sp>
      <p:pic>
        <p:nvPicPr>
          <p:cNvPr id="7" name="Picture Placeholder 6" descr="as_chronicle.jpg"/>
          <p:cNvPicPr>
            <a:picLocks noGrp="1" noChangeAspect="1"/>
          </p:cNvPicPr>
          <p:nvPr>
            <p:ph type="pic" idx="1"/>
          </p:nvPr>
        </p:nvPicPr>
        <p:blipFill>
          <a:blip r:embed="rId2" cstate="print"/>
          <a:srcRect l="2462" r="2462"/>
          <a:stretch>
            <a:fillRect/>
          </a:stretch>
        </p:blipFill>
        <p:spPr/>
      </p:pic>
      <p:sp>
        <p:nvSpPr>
          <p:cNvPr id="53251" name="Text Placeholder 5"/>
          <p:cNvSpPr>
            <a:spLocks noGrp="1"/>
          </p:cNvSpPr>
          <p:nvPr>
            <p:ph type="body" sz="half" idx="2"/>
          </p:nvPr>
        </p:nvSpPr>
        <p:spPr/>
        <p:txBody>
          <a:bodyPr/>
          <a:lstStyle/>
          <a:p>
            <a:pPr eaLnBrk="1" hangingPunct="1">
              <a:spcBef>
                <a:spcPct val="0"/>
              </a:spcBef>
            </a:pPr>
            <a:r>
              <a:rPr lang="en-US"/>
              <a:t>Part of the Anglo-Saxon Chronicle. It was written in Old English, so is quite hard to read today. It tells us a lot about Anglo-Saxon history.</a:t>
            </a:r>
          </a:p>
        </p:txBody>
      </p:sp>
    </p:spTree>
  </p:cSld>
  <p:clrMapOvr>
    <a:masterClrMapping/>
  </p:clrMapOvr>
  <mc:AlternateContent xmlns:mc="http://schemas.openxmlformats.org/markup-compatibility/2006">
    <mc:Choice xmlns:p14="http://schemas.microsoft.com/office/powerpoint/2010/main" Requires="p14">
      <p:transition spd="slow" p14:dur="2000" advClick="0" advTm="90000"/>
    </mc:Choice>
    <mc:Fallback>
      <p:transition spd="slow" advClick="0" advTm="90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bwMode="auto">
          <a:xfrm>
            <a:off x="5886450" y="1066800"/>
            <a:ext cx="2743200" cy="1981200"/>
          </a:xfrm>
        </p:spPr>
        <p:txBody>
          <a:bodyPr vert="horz" wrap="square" lIns="91440" tIns="45720" rIns="91440" bIns="45720" numCol="1" anchorCtr="0" compatLnSpc="1">
            <a:prstTxWarp prst="textNoShape">
              <a:avLst/>
            </a:prstTxWarp>
          </a:bodyPr>
          <a:lstStyle/>
          <a:p>
            <a:pPr eaLnBrk="1" hangingPunct="1"/>
            <a:r>
              <a:rPr lang="en-US"/>
              <a:t>Sutton Hoo Ship</a:t>
            </a:r>
          </a:p>
        </p:txBody>
      </p:sp>
      <p:pic>
        <p:nvPicPr>
          <p:cNvPr id="5" name="Picture Placeholder 4" descr="as_sutton_hoo_excavation.jpg"/>
          <p:cNvPicPr>
            <a:picLocks noGrp="1" noChangeAspect="1"/>
          </p:cNvPicPr>
          <p:nvPr>
            <p:ph type="pic" idx="1"/>
          </p:nvPr>
        </p:nvPicPr>
        <p:blipFill>
          <a:blip r:embed="rId2" cstate="print"/>
          <a:srcRect l="2462" r="2462"/>
          <a:stretch>
            <a:fillRect/>
          </a:stretch>
        </p:blipFill>
        <p:spPr/>
      </p:pic>
      <p:sp>
        <p:nvSpPr>
          <p:cNvPr id="54275" name="Text Placeholder 3"/>
          <p:cNvSpPr>
            <a:spLocks noGrp="1"/>
          </p:cNvSpPr>
          <p:nvPr>
            <p:ph type="body" sz="half" idx="2"/>
          </p:nvPr>
        </p:nvSpPr>
        <p:spPr/>
        <p:txBody>
          <a:bodyPr/>
          <a:lstStyle/>
          <a:p>
            <a:pPr eaLnBrk="1" hangingPunct="1">
              <a:spcBef>
                <a:spcPct val="0"/>
              </a:spcBef>
            </a:pPr>
            <a:r>
              <a:rPr lang="en-US"/>
              <a:t>The Sutton Hoo ship. This 1930s photo shows what archaeologists saw when they dug into the Suffolk burial mound.</a:t>
            </a:r>
          </a:p>
        </p:txBody>
      </p:sp>
    </p:spTree>
  </p:cSld>
  <p:clrMapOvr>
    <a:masterClrMapping/>
  </p:clrMapOvr>
  <mc:AlternateContent xmlns:mc="http://schemas.openxmlformats.org/markup-compatibility/2006">
    <mc:Choice xmlns:p14="http://schemas.microsoft.com/office/powerpoint/2010/main" Requires="p14">
      <p:transition spd="slow" p14:dur="2000" advClick="0" advTm="90000"/>
    </mc:Choice>
    <mc:Fallback>
      <p:transition spd="slow" advClick="0" advTm="90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bwMode="auto">
          <a:xfrm>
            <a:off x="5886450" y="1066800"/>
            <a:ext cx="2743200" cy="1981200"/>
          </a:xfrm>
        </p:spPr>
        <p:txBody>
          <a:bodyPr vert="horz" wrap="square" lIns="91440" tIns="45720" rIns="91440" bIns="45720" numCol="1" anchorCtr="0" compatLnSpc="1">
            <a:prstTxWarp prst="textNoShape">
              <a:avLst/>
            </a:prstTxWarp>
          </a:bodyPr>
          <a:lstStyle/>
          <a:p>
            <a:pPr eaLnBrk="1" hangingPunct="1"/>
            <a:r>
              <a:rPr lang="en-US"/>
              <a:t>Sutton Hoo Helmet</a:t>
            </a:r>
          </a:p>
        </p:txBody>
      </p:sp>
      <p:pic>
        <p:nvPicPr>
          <p:cNvPr id="5" name="Picture Placeholder 4" descr="as_sutton_hoo_helmet.jpg"/>
          <p:cNvPicPr>
            <a:picLocks noGrp="1" noChangeAspect="1"/>
          </p:cNvPicPr>
          <p:nvPr>
            <p:ph type="pic" idx="1"/>
          </p:nvPr>
        </p:nvPicPr>
        <p:blipFill>
          <a:blip r:embed="rId2" cstate="print"/>
          <a:srcRect l="2462" r="2462"/>
          <a:stretch>
            <a:fillRect/>
          </a:stretch>
        </p:blipFill>
        <p:spPr/>
      </p:pic>
      <p:sp>
        <p:nvSpPr>
          <p:cNvPr id="55299" name="Text Placeholder 3"/>
          <p:cNvSpPr>
            <a:spLocks noGrp="1"/>
          </p:cNvSpPr>
          <p:nvPr>
            <p:ph type="body" sz="half" idx="2"/>
          </p:nvPr>
        </p:nvSpPr>
        <p:spPr/>
        <p:txBody>
          <a:bodyPr/>
          <a:lstStyle/>
          <a:p>
            <a:pPr eaLnBrk="1" hangingPunct="1">
              <a:spcBef>
                <a:spcPct val="0"/>
              </a:spcBef>
            </a:pPr>
            <a:r>
              <a:rPr lang="en-US"/>
              <a:t>The Sutton Hoo helmet. This is a modern replica (copy) that shows what the helmet looked like when it was made.</a:t>
            </a:r>
          </a:p>
        </p:txBody>
      </p:sp>
    </p:spTree>
  </p:cSld>
  <p:clrMapOvr>
    <a:masterClrMapping/>
  </p:clrMapOvr>
  <mc:AlternateContent xmlns:mc="http://schemas.openxmlformats.org/markup-compatibility/2006">
    <mc:Choice xmlns:p14="http://schemas.microsoft.com/office/powerpoint/2010/main" Requires="p14">
      <p:transition spd="slow" p14:dur="2000" advClick="0" advTm="90000"/>
    </mc:Choice>
    <mc:Fallback>
      <p:transition spd="slow" advClick="0" advTm="90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bwMode="auto">
          <a:xfrm>
            <a:off x="5886450" y="1066800"/>
            <a:ext cx="2743200" cy="1981200"/>
          </a:xfrm>
        </p:spPr>
        <p:txBody>
          <a:bodyPr vert="horz" wrap="square" lIns="91440" tIns="45720" rIns="91440" bIns="45720" numCol="1" anchorCtr="0" compatLnSpc="1">
            <a:prstTxWarp prst="textNoShape">
              <a:avLst/>
            </a:prstTxWarp>
          </a:bodyPr>
          <a:lstStyle/>
          <a:p>
            <a:pPr eaLnBrk="1" hangingPunct="1"/>
            <a:r>
              <a:rPr lang="en-US"/>
              <a:t>Sutton Hoo Treasure</a:t>
            </a:r>
          </a:p>
        </p:txBody>
      </p:sp>
      <p:pic>
        <p:nvPicPr>
          <p:cNvPr id="5" name="Picture Placeholder 4" descr="as_shoulder_clasps.jpg"/>
          <p:cNvPicPr>
            <a:picLocks noGrp="1" noChangeAspect="1"/>
          </p:cNvPicPr>
          <p:nvPr>
            <p:ph type="pic" idx="1"/>
          </p:nvPr>
        </p:nvPicPr>
        <p:blipFill>
          <a:blip r:embed="rId2" cstate="print"/>
          <a:srcRect l="3560" r="3560"/>
          <a:stretch>
            <a:fillRect/>
          </a:stretch>
        </p:blipFill>
        <p:spPr/>
      </p:pic>
      <p:sp>
        <p:nvSpPr>
          <p:cNvPr id="56323" name="Text Placeholder 3"/>
          <p:cNvSpPr>
            <a:spLocks noGrp="1"/>
          </p:cNvSpPr>
          <p:nvPr>
            <p:ph type="body" sz="half" idx="2"/>
          </p:nvPr>
        </p:nvSpPr>
        <p:spPr/>
        <p:txBody>
          <a:bodyPr/>
          <a:lstStyle/>
          <a:p>
            <a:pPr eaLnBrk="1" hangingPunct="1">
              <a:spcBef>
                <a:spcPct val="0"/>
              </a:spcBef>
            </a:pPr>
            <a:endParaRPr lang="en-US"/>
          </a:p>
          <a:p>
            <a:pPr eaLnBrk="1" hangingPunct="1">
              <a:spcBef>
                <a:spcPct val="0"/>
              </a:spcBef>
            </a:pPr>
            <a:endParaRPr lang="en-US"/>
          </a:p>
          <a:p>
            <a:pPr eaLnBrk="1" hangingPunct="1">
              <a:spcBef>
                <a:spcPct val="0"/>
              </a:spcBef>
            </a:pPr>
            <a:endParaRPr lang="en-US"/>
          </a:p>
          <a:p>
            <a:pPr eaLnBrk="1" hangingPunct="1">
              <a:spcBef>
                <a:spcPct val="0"/>
              </a:spcBef>
            </a:pPr>
            <a:r>
              <a:rPr lang="en-US"/>
              <a:t>Shoulder clasps from Sutton Hoo. Made of gold, they were worn with a leather over-garment, and shaped to fit a man's shoulder. </a:t>
            </a:r>
            <a:r>
              <a:rPr lang="en-US" sz="1200">
                <a:solidFill>
                  <a:schemeClr val="tx1"/>
                </a:solidFill>
                <a:hlinkClick r:id="rId3"/>
              </a:rPr>
              <a:t>http://www.youtube.com/watch?v=np0pD1wW_Bo&amp;list=TLx7IBKezvpIM</a:t>
            </a:r>
            <a:endParaRPr lang="en-US" sz="1200">
              <a:solidFill>
                <a:schemeClr val="tx1"/>
              </a:solidFill>
            </a:endParaRPr>
          </a:p>
          <a:p>
            <a:pPr eaLnBrk="1" hangingPunct="1">
              <a:spcBef>
                <a:spcPct val="0"/>
              </a:spcBef>
            </a:pPr>
            <a:endParaRPr lang="en-US" sz="1200">
              <a:solidFill>
                <a:schemeClr val="tx1"/>
              </a:solidFill>
            </a:endParaRPr>
          </a:p>
          <a:p>
            <a:pPr eaLnBrk="1" hangingPunct="1">
              <a:spcBef>
                <a:spcPct val="0"/>
              </a:spcBef>
            </a:pPr>
            <a:endParaRPr lang="en-US" sz="28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90000"/>
    </mc:Choice>
    <mc:Fallback>
      <p:transition spd="slow" advClick="0" advTm="90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43000" y="274638"/>
            <a:ext cx="7677150" cy="1143000"/>
          </a:xfrm>
        </p:spPr>
        <p:txBody>
          <a:bodyPr/>
          <a:lstStyle/>
          <a:p>
            <a:pPr eaLnBrk="1" fontAlgn="auto" hangingPunct="1">
              <a:spcAft>
                <a:spcPts val="0"/>
              </a:spcAft>
              <a:defRPr/>
            </a:pPr>
            <a:r>
              <a:rPr lang="en-US" sz="3600" dirty="0">
                <a:solidFill>
                  <a:schemeClr val="tx2">
                    <a:satMod val="130000"/>
                  </a:schemeClr>
                </a:solidFill>
                <a:latin typeface="Copperplate Gothic Bold" pitchFamily="34" charset="0"/>
              </a:rPr>
              <a:t>Anglo-Saxon Warriors…</a:t>
            </a:r>
          </a:p>
        </p:txBody>
      </p:sp>
      <p:sp>
        <p:nvSpPr>
          <p:cNvPr id="59394" name="Rectangle 3"/>
          <p:cNvSpPr>
            <a:spLocks noGrp="1" noChangeArrowheads="1"/>
          </p:cNvSpPr>
          <p:nvPr>
            <p:ph type="body" idx="1"/>
          </p:nvPr>
        </p:nvSpPr>
        <p:spPr/>
        <p:txBody>
          <a:bodyPr/>
          <a:lstStyle/>
          <a:p>
            <a:pPr eaLnBrk="1" hangingPunct="1">
              <a:lnSpc>
                <a:spcPct val="90000"/>
              </a:lnSpc>
              <a:buFont typeface="Arial" charset="0"/>
              <a:buChar char="•"/>
            </a:pPr>
            <a:r>
              <a:rPr lang="en-US" sz="2800" dirty="0"/>
              <a:t>Loved freedom</a:t>
            </a:r>
          </a:p>
          <a:p>
            <a:pPr eaLnBrk="1" hangingPunct="1">
              <a:lnSpc>
                <a:spcPct val="90000"/>
              </a:lnSpc>
              <a:buFont typeface="Arial" charset="0"/>
              <a:buChar char="•"/>
            </a:pPr>
            <a:r>
              <a:rPr lang="en-US" sz="2800" dirty="0"/>
              <a:t>Admired strength, bravery, loyalty, fairness,  &amp; honesty</a:t>
            </a:r>
          </a:p>
          <a:p>
            <a:pPr eaLnBrk="1" hangingPunct="1">
              <a:lnSpc>
                <a:spcPct val="90000"/>
              </a:lnSpc>
              <a:buFont typeface="Arial" charset="0"/>
              <a:buChar char="•"/>
            </a:pPr>
            <a:r>
              <a:rPr lang="en-US" sz="2800" dirty="0"/>
              <a:t>Were boastful, reckless, cruel, &amp; bloodthirsty</a:t>
            </a:r>
          </a:p>
          <a:p>
            <a:pPr eaLnBrk="1" hangingPunct="1">
              <a:lnSpc>
                <a:spcPct val="90000"/>
              </a:lnSpc>
              <a:buFont typeface="Arial" charset="0"/>
              <a:buChar char="•"/>
            </a:pPr>
            <a:r>
              <a:rPr lang="en-US" sz="2800" dirty="0"/>
              <a:t>Enjoyed conflict, swimming matches, horse races, banqueting, drinking mead, singing songs, and storytelling</a:t>
            </a:r>
          </a:p>
          <a:p>
            <a:pPr eaLnBrk="1" hangingPunct="1">
              <a:lnSpc>
                <a:spcPct val="90000"/>
              </a:lnSpc>
              <a:buFont typeface="Arial" charset="0"/>
              <a:buChar char="•"/>
            </a:pPr>
            <a:r>
              <a:rPr lang="en-US" sz="2800" b="1" dirty="0" err="1"/>
              <a:t>Flyting</a:t>
            </a:r>
            <a:r>
              <a:rPr lang="en-US" sz="2800" b="1" dirty="0"/>
              <a:t>: </a:t>
            </a:r>
            <a:r>
              <a:rPr lang="en-US" sz="2800" dirty="0"/>
              <a:t>a conflict of wits between two warriors where each praises his own deeds and belittles the other’s.</a:t>
            </a:r>
            <a:endParaRPr lang="en-US" sz="2800" b="1" dirty="0"/>
          </a:p>
          <a:p>
            <a:pPr eaLnBrk="1" hangingPunct="1">
              <a:lnSpc>
                <a:spcPct val="90000"/>
              </a:lnSpc>
              <a:buFontTx/>
              <a:buNone/>
            </a:pPr>
            <a:endParaRPr lang="en-US" sz="2800" dirty="0"/>
          </a:p>
        </p:txBody>
      </p:sp>
    </p:spTree>
  </p:cSld>
  <p:clrMapOvr>
    <a:masterClrMapping/>
  </p:clrMapOvr>
  <mc:AlternateContent xmlns:mc="http://schemas.openxmlformats.org/markup-compatibility/2006">
    <mc:Choice xmlns:p14="http://schemas.microsoft.com/office/powerpoint/2010/main" Requires="p14">
      <p:transition spd="slow" p14:dur="2000" advClick="0" advTm="90000"/>
    </mc:Choice>
    <mc:Fallback>
      <p:transition spd="slow" advClick="0" advTm="9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anim calcmode="lin" valueType="num">
                                      <p:cBhvr additive="base">
                                        <p:cTn id="7" dur="500" fill="hold"/>
                                        <p:tgtEl>
                                          <p:spTgt spid="593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9394">
                                            <p:txEl>
                                              <p:pRg st="1" end="1"/>
                                            </p:txEl>
                                          </p:spTgt>
                                        </p:tgtEl>
                                        <p:attrNameLst>
                                          <p:attrName>style.visibility</p:attrName>
                                        </p:attrNameLst>
                                      </p:cBhvr>
                                      <p:to>
                                        <p:strVal val="visible"/>
                                      </p:to>
                                    </p:set>
                                    <p:anim calcmode="lin" valueType="num">
                                      <p:cBhvr additive="base">
                                        <p:cTn id="13" dur="500" fill="hold"/>
                                        <p:tgtEl>
                                          <p:spTgt spid="593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93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9394">
                                            <p:txEl>
                                              <p:pRg st="2" end="2"/>
                                            </p:txEl>
                                          </p:spTgt>
                                        </p:tgtEl>
                                        <p:attrNameLst>
                                          <p:attrName>style.visibility</p:attrName>
                                        </p:attrNameLst>
                                      </p:cBhvr>
                                      <p:to>
                                        <p:strVal val="visible"/>
                                      </p:to>
                                    </p:set>
                                    <p:anim calcmode="lin" valueType="num">
                                      <p:cBhvr additive="base">
                                        <p:cTn id="19" dur="500" fill="hold"/>
                                        <p:tgtEl>
                                          <p:spTgt spid="593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939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9394">
                                            <p:txEl>
                                              <p:pRg st="3" end="3"/>
                                            </p:txEl>
                                          </p:spTgt>
                                        </p:tgtEl>
                                        <p:attrNameLst>
                                          <p:attrName>style.visibility</p:attrName>
                                        </p:attrNameLst>
                                      </p:cBhvr>
                                      <p:to>
                                        <p:strVal val="visible"/>
                                      </p:to>
                                    </p:set>
                                    <p:anim calcmode="lin" valueType="num">
                                      <p:cBhvr additive="base">
                                        <p:cTn id="25" dur="500" fill="hold"/>
                                        <p:tgtEl>
                                          <p:spTgt spid="5939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939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9394">
                                            <p:txEl>
                                              <p:pRg st="4" end="4"/>
                                            </p:txEl>
                                          </p:spTgt>
                                        </p:tgtEl>
                                        <p:attrNameLst>
                                          <p:attrName>style.visibility</p:attrName>
                                        </p:attrNameLst>
                                      </p:cBhvr>
                                      <p:to>
                                        <p:strVal val="visible"/>
                                      </p:to>
                                    </p:set>
                                    <p:anim calcmode="lin" valueType="num">
                                      <p:cBhvr additive="base">
                                        <p:cTn id="31" dur="500" fill="hold"/>
                                        <p:tgtEl>
                                          <p:spTgt spid="5939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939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95401" y="0"/>
            <a:ext cx="4495799" cy="1143000"/>
          </a:xfrm>
        </p:spPr>
        <p:txBody>
          <a:bodyPr>
            <a:normAutofit fontScale="90000"/>
          </a:bodyPr>
          <a:lstStyle/>
          <a:p>
            <a:pPr eaLnBrk="1" fontAlgn="auto" hangingPunct="1">
              <a:spcAft>
                <a:spcPts val="0"/>
              </a:spcAft>
              <a:defRPr/>
            </a:pPr>
            <a:r>
              <a:rPr lang="en-US" dirty="0">
                <a:solidFill>
                  <a:schemeClr val="tx2">
                    <a:satMod val="130000"/>
                  </a:schemeClr>
                </a:solidFill>
                <a:latin typeface="Copperplate Gothic Bold" pitchFamily="34" charset="0"/>
              </a:rPr>
              <a:t>The Mead Hall</a:t>
            </a:r>
          </a:p>
        </p:txBody>
      </p:sp>
      <p:sp>
        <p:nvSpPr>
          <p:cNvPr id="62466" name="Rectangle 3"/>
          <p:cNvSpPr>
            <a:spLocks noGrp="1" noChangeArrowheads="1"/>
          </p:cNvSpPr>
          <p:nvPr>
            <p:ph type="body" idx="1"/>
          </p:nvPr>
        </p:nvSpPr>
        <p:spPr>
          <a:xfrm>
            <a:off x="990600" y="2057400"/>
            <a:ext cx="7974013" cy="4395788"/>
          </a:xfrm>
        </p:spPr>
        <p:txBody>
          <a:bodyPr/>
          <a:lstStyle/>
          <a:p>
            <a:pPr eaLnBrk="1" hangingPunct="1">
              <a:lnSpc>
                <a:spcPct val="90000"/>
              </a:lnSpc>
              <a:buFont typeface="Arial" charset="0"/>
              <a:buChar char="•"/>
            </a:pPr>
            <a:r>
              <a:rPr lang="en-US" sz="2800" dirty="0"/>
              <a:t>The mead hall or communal hall offered shelter and a place for council meetings.  Mead was alcohol made from fermented honey.</a:t>
            </a:r>
          </a:p>
          <a:p>
            <a:pPr eaLnBrk="1" hangingPunct="1">
              <a:lnSpc>
                <a:spcPct val="90000"/>
              </a:lnSpc>
              <a:buFont typeface="Wingdings 2" pitchFamily="18" charset="2"/>
              <a:buNone/>
            </a:pPr>
            <a:endParaRPr lang="en-US" sz="2800" dirty="0"/>
          </a:p>
          <a:p>
            <a:pPr eaLnBrk="1" hangingPunct="1">
              <a:lnSpc>
                <a:spcPct val="90000"/>
              </a:lnSpc>
              <a:buFont typeface="Arial" charset="0"/>
              <a:buChar char="•"/>
            </a:pPr>
            <a:r>
              <a:rPr lang="en-US" sz="2800" dirty="0"/>
              <a:t>It was also a place for </a:t>
            </a:r>
            <a:r>
              <a:rPr lang="en-US" sz="2800" u="sng" dirty="0"/>
              <a:t>storytellers </a:t>
            </a:r>
            <a:r>
              <a:rPr lang="en-US" sz="2800" dirty="0"/>
              <a:t>or </a:t>
            </a:r>
            <a:r>
              <a:rPr lang="en-US" sz="2800" u="sng" dirty="0"/>
              <a:t>bards</a:t>
            </a:r>
            <a:r>
              <a:rPr lang="en-US" sz="2800" dirty="0"/>
              <a:t> (</a:t>
            </a:r>
            <a:r>
              <a:rPr lang="en-US" sz="2800" b="1" dirty="0" err="1"/>
              <a:t>scops</a:t>
            </a:r>
            <a:r>
              <a:rPr lang="en-US" sz="2800" dirty="0"/>
              <a:t>) to orally share the stories of the Anglo-Saxons and their gods and heroes.</a:t>
            </a:r>
          </a:p>
          <a:p>
            <a:pPr eaLnBrk="1" hangingPunct="1">
              <a:lnSpc>
                <a:spcPct val="90000"/>
              </a:lnSpc>
              <a:buFont typeface="Arial" charset="0"/>
              <a:buChar char="•"/>
            </a:pPr>
            <a:endParaRPr lang="en-US" sz="2800" dirty="0"/>
          </a:p>
          <a:p>
            <a:pPr eaLnBrk="1" hangingPunct="1">
              <a:lnSpc>
                <a:spcPct val="90000"/>
              </a:lnSpc>
              <a:buFont typeface="Arial" charset="0"/>
              <a:buChar char="•"/>
            </a:pPr>
            <a:r>
              <a:rPr lang="en-US" sz="2800" dirty="0"/>
              <a:t>The Anglo-Saxons valued storytelling as equal to fighting, hunting, and farming.</a:t>
            </a:r>
          </a:p>
        </p:txBody>
      </p:sp>
      <p:pic>
        <p:nvPicPr>
          <p:cNvPr id="62467" name="Picture 2"/>
          <p:cNvPicPr>
            <a:picLocks noChangeAspect="1" noChangeArrowheads="1"/>
          </p:cNvPicPr>
          <p:nvPr/>
        </p:nvPicPr>
        <p:blipFill>
          <a:blip r:embed="rId2" cstate="print"/>
          <a:srcRect/>
          <a:stretch>
            <a:fillRect/>
          </a:stretch>
        </p:blipFill>
        <p:spPr bwMode="auto">
          <a:xfrm>
            <a:off x="5867400" y="228600"/>
            <a:ext cx="2016125" cy="151288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advClick="0" advTm="90000"/>
    </mc:Choice>
    <mc:Fallback>
      <p:transition spd="slow" advClick="0" advTm="9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anim calcmode="lin" valueType="num">
                                      <p:cBhvr additive="base">
                                        <p:cTn id="7" dur="500" fill="hold"/>
                                        <p:tgtEl>
                                          <p:spTgt spid="624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2466">
                                            <p:txEl>
                                              <p:pRg st="2" end="2"/>
                                            </p:txEl>
                                          </p:spTgt>
                                        </p:tgtEl>
                                        <p:attrNameLst>
                                          <p:attrName>style.visibility</p:attrName>
                                        </p:attrNameLst>
                                      </p:cBhvr>
                                      <p:to>
                                        <p:strVal val="visible"/>
                                      </p:to>
                                    </p:set>
                                    <p:anim calcmode="lin" valueType="num">
                                      <p:cBhvr additive="base">
                                        <p:cTn id="13" dur="500" fill="hold"/>
                                        <p:tgtEl>
                                          <p:spTgt spid="6246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4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2466">
                                            <p:txEl>
                                              <p:pRg st="4" end="4"/>
                                            </p:txEl>
                                          </p:spTgt>
                                        </p:tgtEl>
                                        <p:attrNameLst>
                                          <p:attrName>style.visibility</p:attrName>
                                        </p:attrNameLst>
                                      </p:cBhvr>
                                      <p:to>
                                        <p:strVal val="visible"/>
                                      </p:to>
                                    </p:set>
                                    <p:anim calcmode="lin" valueType="num">
                                      <p:cBhvr additive="base">
                                        <p:cTn id="19" dur="500" fill="hold"/>
                                        <p:tgtEl>
                                          <p:spTgt spid="6246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246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38" name="Text Box 46"/>
          <p:cNvSpPr txBox="1">
            <a:spLocks noChangeArrowheads="1"/>
          </p:cNvSpPr>
          <p:nvPr/>
        </p:nvSpPr>
        <p:spPr bwMode="auto">
          <a:xfrm>
            <a:off x="990600" y="3978275"/>
            <a:ext cx="5410200" cy="369888"/>
          </a:xfrm>
          <a:prstGeom prst="rect">
            <a:avLst/>
          </a:prstGeom>
          <a:noFill/>
          <a:ln w="9525">
            <a:noFill/>
            <a:miter lim="800000"/>
            <a:headEnd/>
            <a:tailEnd/>
          </a:ln>
        </p:spPr>
        <p:txBody>
          <a:bodyPr>
            <a:spAutoFit/>
          </a:bodyPr>
          <a:lstStyle/>
          <a:p>
            <a:pPr marL="461963" lvl="1" indent="-347663">
              <a:spcBef>
                <a:spcPct val="30000"/>
              </a:spcBef>
              <a:buFontTx/>
              <a:buChar char="•"/>
            </a:pPr>
            <a:r>
              <a:rPr lang="en-US">
                <a:solidFill>
                  <a:schemeClr val="tx2"/>
                </a:solidFill>
                <a:latin typeface="Gill Sans MT" pitchFamily="34" charset="0"/>
              </a:rPr>
              <a:t>Anglo-Saxons did not believe in afterlife</a:t>
            </a:r>
          </a:p>
        </p:txBody>
      </p:sp>
      <p:sp>
        <p:nvSpPr>
          <p:cNvPr id="33797" name="Rectangle 5"/>
          <p:cNvSpPr>
            <a:spLocks noChangeArrowheads="1"/>
          </p:cNvSpPr>
          <p:nvPr/>
        </p:nvSpPr>
        <p:spPr bwMode="auto">
          <a:xfrm>
            <a:off x="990600" y="4816475"/>
            <a:ext cx="5410200" cy="369888"/>
          </a:xfrm>
          <a:prstGeom prst="rect">
            <a:avLst/>
          </a:prstGeom>
          <a:noFill/>
          <a:ln w="9525">
            <a:noFill/>
            <a:miter lim="800000"/>
            <a:headEnd/>
            <a:tailEnd/>
          </a:ln>
        </p:spPr>
        <p:txBody>
          <a:bodyPr>
            <a:spAutoFit/>
          </a:bodyPr>
          <a:lstStyle/>
          <a:p>
            <a:pPr marL="461963" lvl="1" indent="-347663">
              <a:spcBef>
                <a:spcPct val="30000"/>
              </a:spcBef>
              <a:buFontTx/>
              <a:buChar char="•"/>
            </a:pPr>
            <a:r>
              <a:rPr lang="en-US">
                <a:solidFill>
                  <a:schemeClr val="tx2"/>
                </a:solidFill>
                <a:latin typeface="Gill Sans MT" pitchFamily="34" charset="0"/>
              </a:rPr>
              <a:t>warriors gained immortality through songs</a:t>
            </a:r>
          </a:p>
        </p:txBody>
      </p:sp>
      <p:sp>
        <p:nvSpPr>
          <p:cNvPr id="33805" name="Text Box 13"/>
          <p:cNvSpPr txBox="1">
            <a:spLocks noChangeArrowheads="1"/>
          </p:cNvSpPr>
          <p:nvPr/>
        </p:nvSpPr>
        <p:spPr bwMode="auto">
          <a:xfrm>
            <a:off x="990600" y="3505200"/>
            <a:ext cx="5410200" cy="369888"/>
          </a:xfrm>
          <a:prstGeom prst="rect">
            <a:avLst/>
          </a:prstGeom>
          <a:noFill/>
          <a:ln w="9525">
            <a:noFill/>
            <a:miter lim="800000"/>
            <a:headEnd/>
            <a:tailEnd/>
          </a:ln>
        </p:spPr>
        <p:txBody>
          <a:bodyPr>
            <a:spAutoFit/>
          </a:bodyPr>
          <a:lstStyle/>
          <a:p>
            <a:pPr>
              <a:spcBef>
                <a:spcPct val="30000"/>
              </a:spcBef>
            </a:pPr>
            <a:r>
              <a:rPr lang="en-US" b="1">
                <a:solidFill>
                  <a:srgbClr val="FF9900"/>
                </a:solidFill>
                <a:latin typeface="Gill Sans MT" pitchFamily="34" charset="0"/>
              </a:rPr>
              <a:t>Why were the scops important?</a:t>
            </a:r>
            <a:endParaRPr lang="en-US">
              <a:solidFill>
                <a:srgbClr val="FF9900"/>
              </a:solidFill>
              <a:latin typeface="Gill Sans MT" pitchFamily="34" charset="0"/>
            </a:endParaRPr>
          </a:p>
        </p:txBody>
      </p:sp>
      <p:sp>
        <p:nvSpPr>
          <p:cNvPr id="33809" name="Text Box 17"/>
          <p:cNvSpPr txBox="1">
            <a:spLocks noChangeArrowheads="1"/>
          </p:cNvSpPr>
          <p:nvPr/>
        </p:nvSpPr>
        <p:spPr bwMode="auto">
          <a:xfrm>
            <a:off x="6400800" y="5149850"/>
            <a:ext cx="2324100" cy="366713"/>
          </a:xfrm>
          <a:prstGeom prst="rect">
            <a:avLst/>
          </a:prstGeom>
          <a:noFill/>
          <a:ln w="9525">
            <a:noFill/>
            <a:miter lim="800000"/>
            <a:headEnd/>
            <a:tailEnd/>
          </a:ln>
        </p:spPr>
        <p:txBody>
          <a:bodyPr>
            <a:spAutoFit/>
          </a:bodyPr>
          <a:lstStyle/>
          <a:p>
            <a:r>
              <a:rPr lang="en-US">
                <a:solidFill>
                  <a:srgbClr val="FFFF99"/>
                </a:solidFill>
                <a:latin typeface="Gill Sans MT" pitchFamily="34" charset="0"/>
              </a:rPr>
              <a:t>Anglo-Saxon harp</a:t>
            </a:r>
          </a:p>
        </p:txBody>
      </p:sp>
      <p:sp>
        <p:nvSpPr>
          <p:cNvPr id="33818" name="Text Box 26"/>
          <p:cNvSpPr txBox="1">
            <a:spLocks noChangeArrowheads="1"/>
          </p:cNvSpPr>
          <p:nvPr/>
        </p:nvSpPr>
        <p:spPr bwMode="auto">
          <a:xfrm>
            <a:off x="990600" y="2057400"/>
            <a:ext cx="5410200" cy="369888"/>
          </a:xfrm>
          <a:prstGeom prst="rect">
            <a:avLst/>
          </a:prstGeom>
          <a:noFill/>
          <a:ln w="9525">
            <a:noFill/>
            <a:miter lim="800000"/>
            <a:headEnd/>
            <a:tailEnd/>
          </a:ln>
        </p:spPr>
        <p:txBody>
          <a:bodyPr>
            <a:spAutoFit/>
          </a:bodyPr>
          <a:lstStyle/>
          <a:p>
            <a:pPr marL="461963" lvl="1" indent="-347663">
              <a:spcBef>
                <a:spcPct val="30000"/>
              </a:spcBef>
              <a:buFontTx/>
              <a:buChar char="•"/>
            </a:pPr>
            <a:r>
              <a:rPr lang="en-US" dirty="0">
                <a:solidFill>
                  <a:schemeClr val="tx2"/>
                </a:solidFill>
                <a:latin typeface="Gill Sans MT" pitchFamily="34" charset="0"/>
              </a:rPr>
              <a:t>strummed harp or lyre as they sang</a:t>
            </a:r>
          </a:p>
        </p:txBody>
      </p:sp>
      <p:sp>
        <p:nvSpPr>
          <p:cNvPr id="33819" name="Text Box 27"/>
          <p:cNvSpPr txBox="1">
            <a:spLocks noChangeArrowheads="1"/>
          </p:cNvSpPr>
          <p:nvPr/>
        </p:nvSpPr>
        <p:spPr bwMode="auto">
          <a:xfrm>
            <a:off x="990600" y="2514600"/>
            <a:ext cx="5410200" cy="369888"/>
          </a:xfrm>
          <a:prstGeom prst="rect">
            <a:avLst/>
          </a:prstGeom>
          <a:noFill/>
          <a:ln w="9525">
            <a:noFill/>
            <a:miter lim="800000"/>
            <a:headEnd/>
            <a:tailEnd/>
          </a:ln>
        </p:spPr>
        <p:txBody>
          <a:bodyPr>
            <a:spAutoFit/>
          </a:bodyPr>
          <a:lstStyle/>
          <a:p>
            <a:pPr marL="461963" lvl="1" indent="-347663">
              <a:spcBef>
                <a:spcPct val="30000"/>
              </a:spcBef>
              <a:buFontTx/>
              <a:buChar char="•"/>
            </a:pPr>
            <a:r>
              <a:rPr lang="en-US">
                <a:solidFill>
                  <a:schemeClr val="tx2"/>
                </a:solidFill>
                <a:latin typeface="Gill Sans MT" pitchFamily="34" charset="0"/>
              </a:rPr>
              <a:t>sang of heroic deeds</a:t>
            </a:r>
          </a:p>
        </p:txBody>
      </p:sp>
      <p:sp>
        <p:nvSpPr>
          <p:cNvPr id="33820" name="Text Box 28"/>
          <p:cNvSpPr txBox="1">
            <a:spLocks noChangeArrowheads="1"/>
          </p:cNvSpPr>
          <p:nvPr/>
        </p:nvSpPr>
        <p:spPr bwMode="auto">
          <a:xfrm>
            <a:off x="990600" y="2971800"/>
            <a:ext cx="5410200" cy="369888"/>
          </a:xfrm>
          <a:prstGeom prst="rect">
            <a:avLst/>
          </a:prstGeom>
          <a:noFill/>
          <a:ln w="9525">
            <a:noFill/>
            <a:miter lim="800000"/>
            <a:headEnd/>
            <a:tailEnd/>
          </a:ln>
        </p:spPr>
        <p:txBody>
          <a:bodyPr>
            <a:spAutoFit/>
          </a:bodyPr>
          <a:lstStyle/>
          <a:p>
            <a:pPr marL="461963" lvl="1" indent="-347663">
              <a:spcBef>
                <a:spcPct val="30000"/>
              </a:spcBef>
              <a:buFontTx/>
              <a:buChar char="•"/>
            </a:pPr>
            <a:r>
              <a:rPr lang="en-US">
                <a:solidFill>
                  <a:schemeClr val="tx2"/>
                </a:solidFill>
                <a:latin typeface="Gill Sans MT" pitchFamily="34" charset="0"/>
              </a:rPr>
              <a:t>were often warriors</a:t>
            </a:r>
          </a:p>
        </p:txBody>
      </p:sp>
      <p:sp>
        <p:nvSpPr>
          <p:cNvPr id="63496" name="Rectangle 52"/>
          <p:cNvSpPr>
            <a:spLocks noChangeArrowheads="1"/>
          </p:cNvSpPr>
          <p:nvPr/>
        </p:nvSpPr>
        <p:spPr bwMode="auto">
          <a:xfrm>
            <a:off x="301625" y="382588"/>
            <a:ext cx="8537575" cy="685800"/>
          </a:xfrm>
          <a:prstGeom prst="rect">
            <a:avLst/>
          </a:prstGeom>
          <a:noFill/>
          <a:ln w="9525">
            <a:noFill/>
            <a:miter lim="800000"/>
            <a:headEnd/>
            <a:tailEnd/>
          </a:ln>
        </p:spPr>
        <p:txBody>
          <a:bodyPr/>
          <a:lstStyle/>
          <a:p>
            <a:pPr algn="ctr"/>
            <a:r>
              <a:rPr lang="en-US" sz="2500" b="1">
                <a:solidFill>
                  <a:schemeClr val="tx2"/>
                </a:solidFill>
                <a:latin typeface="Gill Sans MT" pitchFamily="34" charset="0"/>
              </a:rPr>
              <a:t>The Scops</a:t>
            </a:r>
          </a:p>
        </p:txBody>
      </p:sp>
      <p:pic>
        <p:nvPicPr>
          <p:cNvPr id="33849" name="Picture 57"/>
          <p:cNvPicPr>
            <a:picLocks noChangeAspect="1" noChangeArrowheads="1"/>
          </p:cNvPicPr>
          <p:nvPr/>
        </p:nvPicPr>
        <p:blipFill>
          <a:blip r:embed="rId3" cstate="print"/>
          <a:srcRect/>
          <a:stretch>
            <a:fillRect/>
          </a:stretch>
        </p:blipFill>
        <p:spPr bwMode="auto">
          <a:xfrm>
            <a:off x="5657850" y="2273300"/>
            <a:ext cx="133350" cy="88900"/>
          </a:xfrm>
          <a:prstGeom prst="rect">
            <a:avLst/>
          </a:prstGeom>
          <a:noFill/>
          <a:ln w="9525">
            <a:noFill/>
            <a:miter lim="800000"/>
            <a:headEnd/>
            <a:tailEnd/>
          </a:ln>
        </p:spPr>
      </p:pic>
      <p:pic>
        <p:nvPicPr>
          <p:cNvPr id="33850" name="Picture 58"/>
          <p:cNvPicPr>
            <a:picLocks noChangeAspect="1" noChangeArrowheads="1"/>
          </p:cNvPicPr>
          <p:nvPr/>
        </p:nvPicPr>
        <p:blipFill>
          <a:blip r:embed="rId3" cstate="print"/>
          <a:srcRect/>
          <a:stretch>
            <a:fillRect/>
          </a:stretch>
        </p:blipFill>
        <p:spPr bwMode="auto">
          <a:xfrm>
            <a:off x="4438650" y="2743200"/>
            <a:ext cx="133350" cy="88900"/>
          </a:xfrm>
          <a:prstGeom prst="rect">
            <a:avLst/>
          </a:prstGeom>
          <a:noFill/>
          <a:ln w="9525">
            <a:noFill/>
            <a:miter lim="800000"/>
            <a:headEnd/>
            <a:tailEnd/>
          </a:ln>
        </p:spPr>
      </p:pic>
      <p:pic>
        <p:nvPicPr>
          <p:cNvPr id="33851" name="Picture 59"/>
          <p:cNvPicPr>
            <a:picLocks noChangeAspect="1" noChangeArrowheads="1"/>
          </p:cNvPicPr>
          <p:nvPr/>
        </p:nvPicPr>
        <p:blipFill>
          <a:blip r:embed="rId3" cstate="print"/>
          <a:srcRect/>
          <a:stretch>
            <a:fillRect/>
          </a:stretch>
        </p:blipFill>
        <p:spPr bwMode="auto">
          <a:xfrm>
            <a:off x="4267200" y="3200400"/>
            <a:ext cx="133350" cy="88900"/>
          </a:xfrm>
          <a:prstGeom prst="rect">
            <a:avLst/>
          </a:prstGeom>
          <a:noFill/>
          <a:ln w="9525">
            <a:noFill/>
            <a:miter lim="800000"/>
            <a:headEnd/>
            <a:tailEnd/>
          </a:ln>
        </p:spPr>
      </p:pic>
      <p:pic>
        <p:nvPicPr>
          <p:cNvPr id="33855" name="Picture 63" descr="c01his005"/>
          <p:cNvPicPr>
            <a:picLocks noChangeAspect="1" noChangeArrowheads="1"/>
          </p:cNvPicPr>
          <p:nvPr/>
        </p:nvPicPr>
        <p:blipFill>
          <a:blip r:embed="rId4" cstate="print"/>
          <a:srcRect/>
          <a:stretch>
            <a:fillRect/>
          </a:stretch>
        </p:blipFill>
        <p:spPr bwMode="auto">
          <a:xfrm>
            <a:off x="6572250" y="1676400"/>
            <a:ext cx="1962150" cy="34861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advClick="0" advTm="90000"/>
    </mc:Choice>
    <mc:Fallback>
      <p:transition spd="slow" advClick="0" advTm="9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3818"/>
                                        </p:tgtEl>
                                        <p:attrNameLst>
                                          <p:attrName>style.visibility</p:attrName>
                                        </p:attrNameLst>
                                      </p:cBhvr>
                                      <p:to>
                                        <p:strVal val="visible"/>
                                      </p:to>
                                    </p:set>
                                    <p:animEffect transition="in" filter="slide(fromBottom)">
                                      <p:cBhvr>
                                        <p:cTn id="7" dur="500"/>
                                        <p:tgtEl>
                                          <p:spTgt spid="33818"/>
                                        </p:tgtEl>
                                      </p:cBhvr>
                                    </p:animEffect>
                                  </p:childTnLst>
                                </p:cTn>
                              </p:par>
                              <p:par>
                                <p:cTn id="8" presetID="12" presetClass="entr" presetSubtype="4" fill="hold" nodeType="withEffect">
                                  <p:stCondLst>
                                    <p:cond delay="0"/>
                                  </p:stCondLst>
                                  <p:childTnLst>
                                    <p:set>
                                      <p:cBhvr>
                                        <p:cTn id="9" dur="1" fill="hold">
                                          <p:stCondLst>
                                            <p:cond delay="0"/>
                                          </p:stCondLst>
                                        </p:cTn>
                                        <p:tgtEl>
                                          <p:spTgt spid="33855"/>
                                        </p:tgtEl>
                                        <p:attrNameLst>
                                          <p:attrName>style.visibility</p:attrName>
                                        </p:attrNameLst>
                                      </p:cBhvr>
                                      <p:to>
                                        <p:strVal val="visible"/>
                                      </p:to>
                                    </p:set>
                                    <p:animEffect transition="in" filter="slide(fromBottom)">
                                      <p:cBhvr>
                                        <p:cTn id="10" dur="500"/>
                                        <p:tgtEl>
                                          <p:spTgt spid="33855"/>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33809"/>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338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33819"/>
                                        </p:tgtEl>
                                        <p:attrNameLst>
                                          <p:attrName>style.visibility</p:attrName>
                                        </p:attrNameLst>
                                      </p:cBhvr>
                                      <p:to>
                                        <p:strVal val="visible"/>
                                      </p:to>
                                    </p:set>
                                    <p:animEffect transition="in" filter="slide(fromBottom)">
                                      <p:cBhvr>
                                        <p:cTn id="21" dur="500"/>
                                        <p:tgtEl>
                                          <p:spTgt spid="33819"/>
                                        </p:tgtEl>
                                      </p:cBhvr>
                                    </p:animEffect>
                                  </p:childTnLst>
                                </p:cTn>
                              </p:par>
                            </p:childTnLst>
                          </p:cTn>
                        </p:par>
                        <p:par>
                          <p:cTn id="22" fill="hold">
                            <p:stCondLst>
                              <p:cond delay="500"/>
                            </p:stCondLst>
                            <p:childTnLst>
                              <p:par>
                                <p:cTn id="23" presetID="1" presetClass="entr" presetSubtype="0" fill="hold" nodeType="afterEffect">
                                  <p:stCondLst>
                                    <p:cond delay="0"/>
                                  </p:stCondLst>
                                  <p:childTnLst>
                                    <p:set>
                                      <p:cBhvr>
                                        <p:cTn id="24" dur="1" fill="hold">
                                          <p:stCondLst>
                                            <p:cond delay="0"/>
                                          </p:stCondLst>
                                        </p:cTn>
                                        <p:tgtEl>
                                          <p:spTgt spid="338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33820"/>
                                        </p:tgtEl>
                                        <p:attrNameLst>
                                          <p:attrName>style.visibility</p:attrName>
                                        </p:attrNameLst>
                                      </p:cBhvr>
                                      <p:to>
                                        <p:strVal val="visible"/>
                                      </p:to>
                                    </p:set>
                                    <p:animEffect transition="in" filter="slide(fromBottom)">
                                      <p:cBhvr>
                                        <p:cTn id="29" dur="500"/>
                                        <p:tgtEl>
                                          <p:spTgt spid="33820"/>
                                        </p:tgtEl>
                                      </p:cBhvr>
                                    </p:animEffect>
                                  </p:childTnLst>
                                </p:cTn>
                              </p:par>
                            </p:childTnLst>
                          </p:cTn>
                        </p:par>
                        <p:par>
                          <p:cTn id="30" fill="hold">
                            <p:stCondLst>
                              <p:cond delay="500"/>
                            </p:stCondLst>
                            <p:childTnLst>
                              <p:par>
                                <p:cTn id="31" presetID="1" presetClass="entr" presetSubtype="0" fill="hold" nodeType="afterEffect">
                                  <p:stCondLst>
                                    <p:cond delay="0"/>
                                  </p:stCondLst>
                                  <p:childTnLst>
                                    <p:set>
                                      <p:cBhvr>
                                        <p:cTn id="32" dur="1" fill="hold">
                                          <p:stCondLst>
                                            <p:cond delay="0"/>
                                          </p:stCondLst>
                                        </p:cTn>
                                        <p:tgtEl>
                                          <p:spTgt spid="3385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3805"/>
                                        </p:tgtEl>
                                        <p:attrNameLst>
                                          <p:attrName>style.visibility</p:attrName>
                                        </p:attrNameLst>
                                      </p:cBhvr>
                                      <p:to>
                                        <p:strVal val="visible"/>
                                      </p:to>
                                    </p:set>
                                    <p:animEffect transition="in" filter="slide(fromBottom)">
                                      <p:cBhvr>
                                        <p:cTn id="37" dur="500"/>
                                        <p:tgtEl>
                                          <p:spTgt spid="33805"/>
                                        </p:tgtEl>
                                      </p:cBhvr>
                                    </p:animEffect>
                                  </p:childTnLst>
                                </p:cTn>
                              </p:par>
                            </p:childTnLst>
                          </p:cTn>
                        </p:par>
                        <p:par>
                          <p:cTn id="38" fill="hold">
                            <p:stCondLst>
                              <p:cond delay="500"/>
                            </p:stCondLst>
                            <p:childTnLst>
                              <p:par>
                                <p:cTn id="39" presetID="12" presetClass="entr" presetSubtype="4" fill="hold" grpId="0" nodeType="afterEffect">
                                  <p:stCondLst>
                                    <p:cond delay="1000"/>
                                  </p:stCondLst>
                                  <p:childTnLst>
                                    <p:set>
                                      <p:cBhvr>
                                        <p:cTn id="40" dur="1" fill="hold">
                                          <p:stCondLst>
                                            <p:cond delay="0"/>
                                          </p:stCondLst>
                                        </p:cTn>
                                        <p:tgtEl>
                                          <p:spTgt spid="33838"/>
                                        </p:tgtEl>
                                        <p:attrNameLst>
                                          <p:attrName>style.visibility</p:attrName>
                                        </p:attrNameLst>
                                      </p:cBhvr>
                                      <p:to>
                                        <p:strVal val="visible"/>
                                      </p:to>
                                    </p:set>
                                    <p:animEffect transition="in" filter="slide(fromBottom)">
                                      <p:cBhvr>
                                        <p:cTn id="41" dur="500"/>
                                        <p:tgtEl>
                                          <p:spTgt spid="33838"/>
                                        </p:tgtEl>
                                      </p:cBhvr>
                                    </p:animEffect>
                                  </p:childTnLst>
                                </p:cTn>
                              </p:par>
                            </p:childTnLst>
                          </p:cTn>
                        </p:par>
                        <p:par>
                          <p:cTn id="42" fill="hold">
                            <p:stCondLst>
                              <p:cond delay="2000"/>
                            </p:stCondLst>
                            <p:childTnLst>
                              <p:par>
                                <p:cTn id="43" presetID="12" presetClass="entr" presetSubtype="4" fill="hold" grpId="0" nodeType="afterEffect">
                                  <p:stCondLst>
                                    <p:cond delay="1000"/>
                                  </p:stCondLst>
                                  <p:childTnLst>
                                    <p:set>
                                      <p:cBhvr>
                                        <p:cTn id="44" dur="1" fill="hold">
                                          <p:stCondLst>
                                            <p:cond delay="0"/>
                                          </p:stCondLst>
                                        </p:cTn>
                                        <p:tgtEl>
                                          <p:spTgt spid="33797"/>
                                        </p:tgtEl>
                                        <p:attrNameLst>
                                          <p:attrName>style.visibility</p:attrName>
                                        </p:attrNameLst>
                                      </p:cBhvr>
                                      <p:to>
                                        <p:strVal val="visible"/>
                                      </p:to>
                                    </p:set>
                                    <p:animEffect transition="in" filter="slide(fromBottom)">
                                      <p:cBhvr>
                                        <p:cTn id="45"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38" grpId="0"/>
      <p:bldP spid="33797" grpId="0"/>
      <p:bldP spid="33805" grpId="0"/>
      <p:bldP spid="33809" grpId="0"/>
      <p:bldP spid="33818" grpId="0"/>
      <p:bldP spid="33819" grpId="0"/>
      <p:bldP spid="338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normAutofit fontScale="90000"/>
          </a:bodyPr>
          <a:lstStyle/>
          <a:p>
            <a:pPr eaLnBrk="1" fontAlgn="auto" hangingPunct="1">
              <a:spcAft>
                <a:spcPts val="0"/>
              </a:spcAft>
              <a:defRPr/>
            </a:pPr>
            <a:r>
              <a:rPr lang="en-US" dirty="0">
                <a:solidFill>
                  <a:schemeClr val="tx2">
                    <a:satMod val="130000"/>
                  </a:schemeClr>
                </a:solidFill>
              </a:rPr>
              <a:t>Indo-European “Common Source”</a:t>
            </a:r>
          </a:p>
        </p:txBody>
      </p:sp>
      <p:sp>
        <p:nvSpPr>
          <p:cNvPr id="19458" name="Content Placeholder 2"/>
          <p:cNvSpPr>
            <a:spLocks noGrp="1"/>
          </p:cNvSpPr>
          <p:nvPr>
            <p:ph sz="half" idx="1"/>
          </p:nvPr>
        </p:nvSpPr>
        <p:spPr>
          <a:xfrm>
            <a:off x="1435100" y="1524000"/>
            <a:ext cx="3657600" cy="4664075"/>
          </a:xfrm>
        </p:spPr>
        <p:txBody>
          <a:bodyPr/>
          <a:lstStyle/>
          <a:p>
            <a:pPr eaLnBrk="1" hangingPunct="1"/>
            <a:r>
              <a:rPr lang="en-US"/>
              <a:t>We now know that the languages of about one-third of the human race come from this Indo-European “common source.”</a:t>
            </a:r>
          </a:p>
        </p:txBody>
      </p:sp>
      <p:sp>
        <p:nvSpPr>
          <p:cNvPr id="19459" name="Content Placeholder 3"/>
          <p:cNvSpPr>
            <a:spLocks noGrp="1"/>
          </p:cNvSpPr>
          <p:nvPr>
            <p:ph sz="half" idx="2"/>
          </p:nvPr>
        </p:nvSpPr>
        <p:spPr>
          <a:xfrm>
            <a:off x="5276850" y="1524000"/>
            <a:ext cx="3657600" cy="4664075"/>
          </a:xfrm>
        </p:spPr>
        <p:txBody>
          <a:bodyPr/>
          <a:lstStyle/>
          <a:p>
            <a:pPr eaLnBrk="1" hangingPunct="1">
              <a:buFont typeface="Wingdings 2" pitchFamily="18" charset="2"/>
              <a:buNone/>
            </a:pPr>
            <a:r>
              <a:rPr lang="en-US" dirty="0"/>
              <a:t>English:	brother</a:t>
            </a:r>
          </a:p>
          <a:p>
            <a:pPr eaLnBrk="1" hangingPunct="1">
              <a:buFont typeface="Wingdings 2" pitchFamily="18" charset="2"/>
              <a:buNone/>
            </a:pPr>
            <a:r>
              <a:rPr lang="en-US" dirty="0"/>
              <a:t>Dutch:	</a:t>
            </a:r>
            <a:r>
              <a:rPr lang="en-US" dirty="0" err="1"/>
              <a:t>broeder</a:t>
            </a:r>
            <a:endParaRPr lang="en-US" dirty="0"/>
          </a:p>
          <a:p>
            <a:pPr eaLnBrk="1" hangingPunct="1">
              <a:buFont typeface="Wingdings 2" pitchFamily="18" charset="2"/>
              <a:buNone/>
            </a:pPr>
            <a:r>
              <a:rPr lang="en-US" dirty="0"/>
              <a:t>German:	</a:t>
            </a:r>
            <a:r>
              <a:rPr lang="en-US" dirty="0" err="1"/>
              <a:t>bruder</a:t>
            </a:r>
            <a:endParaRPr lang="en-US" dirty="0"/>
          </a:p>
          <a:p>
            <a:pPr eaLnBrk="1" hangingPunct="1">
              <a:buFont typeface="Wingdings 2" pitchFamily="18" charset="2"/>
              <a:buNone/>
            </a:pPr>
            <a:r>
              <a:rPr lang="en-US" dirty="0"/>
              <a:t>Greek:	</a:t>
            </a:r>
            <a:r>
              <a:rPr lang="en-US" dirty="0" err="1"/>
              <a:t>phrater</a:t>
            </a:r>
            <a:endParaRPr lang="en-US" dirty="0"/>
          </a:p>
          <a:p>
            <a:pPr eaLnBrk="1" hangingPunct="1">
              <a:buFont typeface="Wingdings 2" pitchFamily="18" charset="2"/>
              <a:buNone/>
            </a:pPr>
            <a:r>
              <a:rPr lang="en-US" dirty="0"/>
              <a:t>Russian:	brat</a:t>
            </a:r>
          </a:p>
          <a:p>
            <a:pPr eaLnBrk="1" hangingPunct="1">
              <a:buFont typeface="Wingdings 2" pitchFamily="18" charset="2"/>
              <a:buNone/>
            </a:pPr>
            <a:r>
              <a:rPr lang="en-US" dirty="0"/>
              <a:t>Irish:		</a:t>
            </a:r>
            <a:r>
              <a:rPr lang="en-US" dirty="0" err="1"/>
              <a:t>braither</a:t>
            </a:r>
            <a:endParaRPr lang="en-US" dirty="0"/>
          </a:p>
          <a:p>
            <a:pPr eaLnBrk="1" hangingPunct="1">
              <a:buFont typeface="Wingdings 2" pitchFamily="18" charset="2"/>
              <a:buNone/>
            </a:pPr>
            <a:r>
              <a:rPr lang="en-US" dirty="0"/>
              <a:t>Sanskrit:	</a:t>
            </a:r>
            <a:r>
              <a:rPr lang="en-US" dirty="0" err="1"/>
              <a:t>bhratar</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advTm="90000"/>
    </mc:Choice>
    <mc:Fallback>
      <p:transition spd="slow" advClick="0" advTm="9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459">
                                            <p:txEl>
                                              <p:pRg st="4" end="4"/>
                                            </p:txEl>
                                          </p:spTgt>
                                        </p:tgtEl>
                                        <p:attrNameLst>
                                          <p:attrName>style.visibility</p:attrName>
                                        </p:attrNameLst>
                                      </p:cBhvr>
                                      <p:to>
                                        <p:strVal val="visible"/>
                                      </p:to>
                                    </p:set>
                                    <p:anim calcmode="lin" valueType="num">
                                      <p:cBhvr additive="base">
                                        <p:cTn id="31"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459">
                                            <p:txEl>
                                              <p:pRg st="5" end="5"/>
                                            </p:txEl>
                                          </p:spTgt>
                                        </p:tgtEl>
                                        <p:attrNameLst>
                                          <p:attrName>style.visibility</p:attrName>
                                        </p:attrNameLst>
                                      </p:cBhvr>
                                      <p:to>
                                        <p:strVal val="visible"/>
                                      </p:to>
                                    </p:set>
                                    <p:anim calcmode="lin" valueType="num">
                                      <p:cBhvr additive="base">
                                        <p:cTn id="37" dur="500" fill="hold"/>
                                        <p:tgtEl>
                                          <p:spTgt spid="1945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4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459">
                                            <p:txEl>
                                              <p:pRg st="6" end="6"/>
                                            </p:txEl>
                                          </p:spTgt>
                                        </p:tgtEl>
                                        <p:attrNameLst>
                                          <p:attrName>style.visibility</p:attrName>
                                        </p:attrNameLst>
                                      </p:cBhvr>
                                      <p:to>
                                        <p:strVal val="visible"/>
                                      </p:to>
                                    </p:set>
                                    <p:anim calcmode="lin" valueType="num">
                                      <p:cBhvr additive="base">
                                        <p:cTn id="43" dur="500" fill="hold"/>
                                        <p:tgtEl>
                                          <p:spTgt spid="1945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45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pPr eaLnBrk="1" fontAlgn="auto" hangingPunct="1">
              <a:spcAft>
                <a:spcPts val="0"/>
              </a:spcAft>
              <a:defRPr/>
            </a:pPr>
            <a:r>
              <a:rPr lang="en-US" dirty="0">
                <a:solidFill>
                  <a:schemeClr val="tx2">
                    <a:satMod val="130000"/>
                  </a:schemeClr>
                </a:solidFill>
              </a:rPr>
              <a:t>The “Common Source” Spreads</a:t>
            </a:r>
          </a:p>
        </p:txBody>
      </p:sp>
      <p:sp>
        <p:nvSpPr>
          <p:cNvPr id="21506" name="Content Placeholder 2"/>
          <p:cNvSpPr>
            <a:spLocks noGrp="1"/>
          </p:cNvSpPr>
          <p:nvPr>
            <p:ph sz="half" idx="1"/>
          </p:nvPr>
        </p:nvSpPr>
        <p:spPr>
          <a:xfrm>
            <a:off x="1295400" y="1295400"/>
            <a:ext cx="3505200" cy="5029200"/>
          </a:xfrm>
        </p:spPr>
        <p:txBody>
          <a:bodyPr/>
          <a:lstStyle/>
          <a:p>
            <a:pPr eaLnBrk="1" hangingPunct="1">
              <a:lnSpc>
                <a:spcPct val="90000"/>
              </a:lnSpc>
            </a:pPr>
            <a:r>
              <a:rPr lang="en-US" dirty="0"/>
              <a:t>Indo-Europeans lived north central Europe between 6000 BC to 4500 BC.</a:t>
            </a:r>
          </a:p>
          <a:p>
            <a:pPr eaLnBrk="1" hangingPunct="1">
              <a:lnSpc>
                <a:spcPct val="90000"/>
              </a:lnSpc>
            </a:pPr>
            <a:r>
              <a:rPr lang="en-US" dirty="0"/>
              <a:t>The horse &amp; wheel caused them to migrate in all directions.</a:t>
            </a:r>
          </a:p>
          <a:p>
            <a:pPr eaLnBrk="1" hangingPunct="1">
              <a:lnSpc>
                <a:spcPct val="90000"/>
              </a:lnSpc>
            </a:pPr>
            <a:r>
              <a:rPr lang="en-US" dirty="0"/>
              <a:t>Those who ended up in Britain were known as </a:t>
            </a:r>
            <a:r>
              <a:rPr lang="en-US" u="sng" dirty="0"/>
              <a:t>Celts.</a:t>
            </a:r>
          </a:p>
        </p:txBody>
      </p:sp>
      <p:pic>
        <p:nvPicPr>
          <p:cNvPr id="21507" name="Content Placeholder 4" descr="indo-europeans.jpg"/>
          <p:cNvPicPr>
            <a:picLocks noGrp="1" noChangeAspect="1"/>
          </p:cNvPicPr>
          <p:nvPr>
            <p:ph sz="half" idx="2"/>
          </p:nvPr>
        </p:nvPicPr>
        <p:blipFill>
          <a:blip r:embed="rId2" cstate="print"/>
          <a:srcRect/>
          <a:stretch>
            <a:fillRect/>
          </a:stretch>
        </p:blipFill>
        <p:spPr>
          <a:xfrm>
            <a:off x="4953000" y="1905000"/>
            <a:ext cx="3810000" cy="2286000"/>
          </a:xfrm>
        </p:spPr>
      </p:pic>
    </p:spTree>
  </p:cSld>
  <p:clrMapOvr>
    <a:masterClrMapping/>
  </p:clrMapOvr>
  <mc:AlternateContent xmlns:mc="http://schemas.openxmlformats.org/markup-compatibility/2006">
    <mc:Choice xmlns:p14="http://schemas.microsoft.com/office/powerpoint/2010/main" Requires="p14">
      <p:transition spd="slow" p14:dur="2000" advClick="0" advTm="90000"/>
    </mc:Choice>
    <mc:Fallback>
      <p:transition spd="slow" advClick="0" advTm="9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 calcmode="lin" valueType="num">
                                      <p:cBhvr additive="base">
                                        <p:cTn id="7" dur="500" fill="hold"/>
                                        <p:tgtEl>
                                          <p:spTgt spid="215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6">
                                            <p:txEl>
                                              <p:pRg st="1" end="1"/>
                                            </p:txEl>
                                          </p:spTgt>
                                        </p:tgtEl>
                                        <p:attrNameLst>
                                          <p:attrName>style.visibility</p:attrName>
                                        </p:attrNameLst>
                                      </p:cBhvr>
                                      <p:to>
                                        <p:strVal val="visible"/>
                                      </p:to>
                                    </p:set>
                                    <p:anim calcmode="lin" valueType="num">
                                      <p:cBhvr additive="base">
                                        <p:cTn id="13" dur="500" fill="hold"/>
                                        <p:tgtEl>
                                          <p:spTgt spid="215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6">
                                            <p:txEl>
                                              <p:pRg st="2" end="2"/>
                                            </p:txEl>
                                          </p:spTgt>
                                        </p:tgtEl>
                                        <p:attrNameLst>
                                          <p:attrName>style.visibility</p:attrName>
                                        </p:attrNameLst>
                                      </p:cBhvr>
                                      <p:to>
                                        <p:strVal val="visible"/>
                                      </p:to>
                                    </p:set>
                                    <p:anim calcmode="lin" valueType="num">
                                      <p:cBhvr additive="base">
                                        <p:cTn id="19" dur="500" fill="hold"/>
                                        <p:tgtEl>
                                          <p:spTgt spid="2150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78100" y="2600325"/>
            <a:ext cx="6400800" cy="2286000"/>
          </a:xfrm>
        </p:spPr>
        <p:txBody>
          <a:bodyPr/>
          <a:lstStyle/>
          <a:p>
            <a:pPr eaLnBrk="1" fontAlgn="auto" hangingPunct="1">
              <a:spcAft>
                <a:spcPts val="0"/>
              </a:spcAft>
              <a:defRPr/>
            </a:pPr>
            <a:r>
              <a:rPr lang="en-US" dirty="0">
                <a:solidFill>
                  <a:schemeClr val="tx2">
                    <a:satMod val="130000"/>
                  </a:schemeClr>
                </a:solidFill>
              </a:rPr>
              <a:t>Early Britain</a:t>
            </a:r>
          </a:p>
        </p:txBody>
      </p:sp>
      <p:sp>
        <p:nvSpPr>
          <p:cNvPr id="2" name="Text Placeholder 1"/>
          <p:cNvSpPr>
            <a:spLocks noGrp="1"/>
          </p:cNvSpPr>
          <p:nvPr>
            <p:ph type="body" idx="1"/>
          </p:nvPr>
        </p:nvSpPr>
        <p:spPr>
          <a:xfrm>
            <a:off x="2578100" y="1066800"/>
            <a:ext cx="6400800" cy="1509713"/>
          </a:xfrm>
        </p:spPr>
        <p:txBody>
          <a:bodyPr>
            <a:normAutofit/>
          </a:bodyPr>
          <a:lstStyle/>
          <a:p>
            <a:pPr eaLnBrk="1" fontAlgn="auto" hangingPunct="1">
              <a:spcAft>
                <a:spcPts val="0"/>
              </a:spcAft>
              <a:buFont typeface="Wingdings 2"/>
              <a:buNone/>
              <a:defRPr/>
            </a:pPr>
            <a:r>
              <a:rPr lang="en-US" dirty="0"/>
              <a:t>The Celts</a:t>
            </a:r>
          </a:p>
        </p:txBody>
      </p:sp>
    </p:spTree>
  </p:cSld>
  <p:clrMapOvr>
    <a:masterClrMapping/>
  </p:clrMapOvr>
  <mc:AlternateContent xmlns:mc="http://schemas.openxmlformats.org/markup-compatibility/2006">
    <mc:Choice xmlns:p14="http://schemas.microsoft.com/office/powerpoint/2010/main" Requires="p14">
      <p:transition spd="slow" p14:dur="2000" advClick="0" advTm="90000"/>
    </mc:Choice>
    <mc:Fallback>
      <p:transition spd="slow" advClick="0" advTm="9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solidFill>
                  <a:schemeClr val="tx2">
                    <a:satMod val="130000"/>
                  </a:schemeClr>
                </a:solidFill>
              </a:rPr>
              <a:t>Celts were also  known as Britons</a:t>
            </a:r>
          </a:p>
        </p:txBody>
      </p:sp>
      <p:pic>
        <p:nvPicPr>
          <p:cNvPr id="24578" name="Content Placeholder 3" descr="160954_7bec2eed.jpg"/>
          <p:cNvPicPr>
            <a:picLocks noGrp="1" noChangeAspect="1"/>
          </p:cNvPicPr>
          <p:nvPr>
            <p:ph idx="1"/>
          </p:nvPr>
        </p:nvPicPr>
        <p:blipFill>
          <a:blip r:embed="rId2" cstate="print"/>
          <a:srcRect/>
          <a:stretch>
            <a:fillRect/>
          </a:stretch>
        </p:blipFill>
        <p:spPr>
          <a:xfrm>
            <a:off x="4953000" y="1219200"/>
            <a:ext cx="3810000" cy="3429000"/>
          </a:xfrm>
        </p:spPr>
      </p:pic>
      <p:sp>
        <p:nvSpPr>
          <p:cNvPr id="24579" name="TextBox 6"/>
          <p:cNvSpPr txBox="1">
            <a:spLocks noChangeArrowheads="1"/>
          </p:cNvSpPr>
          <p:nvPr/>
        </p:nvSpPr>
        <p:spPr bwMode="auto">
          <a:xfrm>
            <a:off x="1295400" y="4648200"/>
            <a:ext cx="6629400" cy="830997"/>
          </a:xfrm>
          <a:prstGeom prst="rect">
            <a:avLst/>
          </a:prstGeom>
          <a:noFill/>
          <a:ln w="9525">
            <a:noFill/>
            <a:miter lim="800000"/>
            <a:headEnd/>
            <a:tailEnd/>
          </a:ln>
        </p:spPr>
        <p:txBody>
          <a:bodyPr wrap="square">
            <a:spAutoFit/>
          </a:bodyPr>
          <a:lstStyle/>
          <a:p>
            <a:pPr>
              <a:buFont typeface="Arial" charset="0"/>
              <a:buChar char="•"/>
            </a:pPr>
            <a:r>
              <a:rPr lang="en-US" sz="2400" dirty="0">
                <a:latin typeface="Gill Sans MT" pitchFamily="34" charset="0"/>
              </a:rPr>
              <a:t>The Britons were warriors, farmers, and skilled metal workers. They built villages and hill forts.</a:t>
            </a:r>
          </a:p>
        </p:txBody>
      </p:sp>
      <p:pic>
        <p:nvPicPr>
          <p:cNvPr id="24580" name="Picture 8" descr="r_maiden_castle_close.jpg"/>
          <p:cNvPicPr>
            <a:picLocks noChangeAspect="1"/>
          </p:cNvPicPr>
          <p:nvPr/>
        </p:nvPicPr>
        <p:blipFill>
          <a:blip r:embed="rId3" cstate="print"/>
          <a:srcRect/>
          <a:stretch>
            <a:fillRect/>
          </a:stretch>
        </p:blipFill>
        <p:spPr bwMode="auto">
          <a:xfrm>
            <a:off x="1157288" y="1219200"/>
            <a:ext cx="3719512" cy="34290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advClick="0" advTm="90000"/>
    </mc:Choice>
    <mc:Fallback>
      <p:transition spd="slow" advClick="0" advTm="9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pPr eaLnBrk="1" fontAlgn="auto" hangingPunct="1">
              <a:spcAft>
                <a:spcPts val="0"/>
              </a:spcAft>
              <a:defRPr/>
            </a:pPr>
            <a:r>
              <a:rPr lang="en-US" dirty="0">
                <a:solidFill>
                  <a:schemeClr val="tx2">
                    <a:satMod val="130000"/>
                  </a:schemeClr>
                </a:solidFill>
              </a:rPr>
              <a:t>55 BC: The Romans Invade</a:t>
            </a:r>
          </a:p>
        </p:txBody>
      </p:sp>
      <p:sp>
        <p:nvSpPr>
          <p:cNvPr id="26626" name="Content Placeholder 2"/>
          <p:cNvSpPr>
            <a:spLocks noGrp="1"/>
          </p:cNvSpPr>
          <p:nvPr>
            <p:ph sz="half" idx="1"/>
          </p:nvPr>
        </p:nvSpPr>
        <p:spPr>
          <a:xfrm>
            <a:off x="1435100" y="1524000"/>
            <a:ext cx="3657600" cy="4664075"/>
          </a:xfrm>
        </p:spPr>
        <p:txBody>
          <a:bodyPr/>
          <a:lstStyle/>
          <a:p>
            <a:pPr eaLnBrk="1" hangingPunct="1"/>
            <a:r>
              <a:rPr lang="en-US" sz="2600" dirty="0"/>
              <a:t>Julius Caesar captured a Celtic hill-fort.  When the Celts agreed to pay a tribute to Rome, Caesar left. </a:t>
            </a:r>
          </a:p>
          <a:p>
            <a:pPr eaLnBrk="1" hangingPunct="1"/>
            <a:r>
              <a:rPr lang="en-US" sz="2600" dirty="0"/>
              <a:t>He didn’t think Britain was worth a long war, &amp; he wanted to go home. This lasted for about 100 years.</a:t>
            </a:r>
          </a:p>
        </p:txBody>
      </p:sp>
      <p:pic>
        <p:nvPicPr>
          <p:cNvPr id="26627" name="Content Placeholder 6" descr="r_maiden_castle_actual_photo.jpg"/>
          <p:cNvPicPr>
            <a:picLocks noGrp="1" noChangeAspect="1"/>
          </p:cNvPicPr>
          <p:nvPr>
            <p:ph sz="half" idx="2"/>
          </p:nvPr>
        </p:nvPicPr>
        <p:blipFill>
          <a:blip r:embed="rId2" cstate="print"/>
          <a:srcRect/>
          <a:stretch>
            <a:fillRect/>
          </a:stretch>
        </p:blipFill>
        <p:spPr>
          <a:xfrm>
            <a:off x="5334000" y="1600200"/>
            <a:ext cx="3325813" cy="4267200"/>
          </a:xfrm>
        </p:spPr>
      </p:pic>
    </p:spTree>
  </p:cSld>
  <p:clrMapOvr>
    <a:masterClrMapping/>
  </p:clrMapOvr>
  <mc:AlternateContent xmlns:mc="http://schemas.openxmlformats.org/markup-compatibility/2006">
    <mc:Choice xmlns:p14="http://schemas.microsoft.com/office/powerpoint/2010/main" Requires="p14">
      <p:transition spd="slow" p14:dur="2000" advClick="0" advTm="90000"/>
    </mc:Choice>
    <mc:Fallback>
      <p:transition spd="slow" advClick="0" advTm="9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normAutofit/>
          </a:bodyPr>
          <a:lstStyle/>
          <a:p>
            <a:pPr eaLnBrk="1" fontAlgn="auto" hangingPunct="1">
              <a:spcAft>
                <a:spcPts val="0"/>
              </a:spcAft>
              <a:defRPr/>
            </a:pPr>
            <a:r>
              <a:rPr lang="en-US" dirty="0">
                <a:solidFill>
                  <a:schemeClr val="tx2">
                    <a:satMod val="130000"/>
                  </a:schemeClr>
                </a:solidFill>
              </a:rPr>
              <a:t>43 AD: Romans Return </a:t>
            </a:r>
          </a:p>
        </p:txBody>
      </p:sp>
      <p:sp>
        <p:nvSpPr>
          <p:cNvPr id="27650" name="Content Placeholder 2"/>
          <p:cNvSpPr>
            <a:spLocks noGrp="1"/>
          </p:cNvSpPr>
          <p:nvPr>
            <p:ph sz="half" idx="1"/>
          </p:nvPr>
        </p:nvSpPr>
        <p:spPr>
          <a:xfrm>
            <a:off x="1435100" y="1524000"/>
            <a:ext cx="7175500" cy="1828800"/>
          </a:xfrm>
        </p:spPr>
        <p:txBody>
          <a:bodyPr/>
          <a:lstStyle/>
          <a:p>
            <a:pPr eaLnBrk="1" hangingPunct="1"/>
            <a:r>
              <a:rPr lang="en-US" dirty="0"/>
              <a:t>The Romans under Emperor Claudius returned for a final, successful invasion of Britain. This time they stayed </a:t>
            </a:r>
            <a:r>
              <a:rPr lang="en-US" u="sng" dirty="0"/>
              <a:t>400 years.</a:t>
            </a:r>
          </a:p>
        </p:txBody>
      </p:sp>
      <p:pic>
        <p:nvPicPr>
          <p:cNvPr id="27651" name="Content Placeholder 4" descr="r_claudius_coin.jpg"/>
          <p:cNvPicPr>
            <a:picLocks noGrp="1" noChangeAspect="1"/>
          </p:cNvPicPr>
          <p:nvPr>
            <p:ph sz="half" idx="2"/>
          </p:nvPr>
        </p:nvPicPr>
        <p:blipFill>
          <a:blip r:embed="rId2" cstate="print"/>
          <a:srcRect/>
          <a:stretch>
            <a:fillRect/>
          </a:stretch>
        </p:blipFill>
        <p:spPr>
          <a:xfrm>
            <a:off x="2057400" y="3505200"/>
            <a:ext cx="6248400" cy="2659063"/>
          </a:xfrm>
        </p:spPr>
      </p:pic>
    </p:spTree>
  </p:cSld>
  <p:clrMapOvr>
    <a:masterClrMapping/>
  </p:clrMapOvr>
  <mc:AlternateContent xmlns:mc="http://schemas.openxmlformats.org/markup-compatibility/2006">
    <mc:Choice xmlns:p14="http://schemas.microsoft.com/office/powerpoint/2010/main" Requires="p14">
      <p:transition spd="slow" p14:dur="2000" advClick="0" advTm="90000"/>
    </mc:Choice>
    <mc:Fallback>
      <p:transition spd="slow" advClick="0" advTm="9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tx2">
                    <a:satMod val="130000"/>
                  </a:schemeClr>
                </a:solidFill>
              </a:rPr>
              <a:t>Roman Contributions to Britain</a:t>
            </a:r>
          </a:p>
        </p:txBody>
      </p:sp>
      <p:sp>
        <p:nvSpPr>
          <p:cNvPr id="28674" name="Content Placeholder 2"/>
          <p:cNvSpPr>
            <a:spLocks noGrp="1"/>
          </p:cNvSpPr>
          <p:nvPr>
            <p:ph idx="1"/>
          </p:nvPr>
        </p:nvSpPr>
        <p:spPr/>
        <p:txBody>
          <a:bodyPr/>
          <a:lstStyle/>
          <a:p>
            <a:pPr marL="692150" indent="-609600" eaLnBrk="1" hangingPunct="1">
              <a:buFont typeface="Wingdings 2" pitchFamily="18" charset="2"/>
              <a:buAutoNum type="arabicPeriod"/>
            </a:pPr>
            <a:r>
              <a:rPr lang="en-US"/>
              <a:t>Cities  (Londinium…London)</a:t>
            </a:r>
          </a:p>
          <a:p>
            <a:pPr marL="692150" indent="-609600" eaLnBrk="1" hangingPunct="1">
              <a:buFont typeface="Wingdings 2" pitchFamily="18" charset="2"/>
              <a:buAutoNum type="arabicPeriod"/>
            </a:pPr>
            <a:r>
              <a:rPr lang="en-US"/>
              <a:t>Roads—nearly 5,000 miles of them</a:t>
            </a:r>
          </a:p>
          <a:p>
            <a:pPr marL="692150" indent="-609600" eaLnBrk="1" hangingPunct="1">
              <a:buFont typeface="Wingdings 2" pitchFamily="18" charset="2"/>
              <a:buAutoNum type="arabicPeriod"/>
            </a:pPr>
            <a:r>
              <a:rPr lang="en-US"/>
              <a:t>Government</a:t>
            </a:r>
          </a:p>
          <a:p>
            <a:pPr marL="692150" indent="-609600" eaLnBrk="1" hangingPunct="1">
              <a:buFont typeface="Wingdings 2" pitchFamily="18" charset="2"/>
              <a:buAutoNum type="arabicPeriod"/>
            </a:pPr>
            <a:r>
              <a:rPr lang="en-US"/>
              <a:t>Protection from invaders</a:t>
            </a:r>
          </a:p>
          <a:p>
            <a:pPr marL="692150" indent="-609600" eaLnBrk="1" hangingPunct="1">
              <a:buFont typeface="Wingdings 2" pitchFamily="18" charset="2"/>
              <a:buAutoNum type="arabicPeriod"/>
            </a:pPr>
            <a:r>
              <a:rPr lang="en-US"/>
              <a:t>Written scholarship</a:t>
            </a:r>
          </a:p>
          <a:p>
            <a:pPr marL="692150" indent="-609600" eaLnBrk="1" hangingPunct="1">
              <a:buFont typeface="Wingdings 2" pitchFamily="18" charset="2"/>
              <a:buAutoNum type="arabicPeriod"/>
            </a:pPr>
            <a:r>
              <a:rPr lang="en-US"/>
              <a:t>Eventually…Christianity</a:t>
            </a:r>
          </a:p>
        </p:txBody>
      </p:sp>
    </p:spTree>
  </p:cSld>
  <p:clrMapOvr>
    <a:masterClrMapping/>
  </p:clrMapOvr>
  <mc:AlternateContent xmlns:mc="http://schemas.openxmlformats.org/markup-compatibility/2006">
    <mc:Choice xmlns:p14="http://schemas.microsoft.com/office/powerpoint/2010/main" Requires="p14">
      <p:transition spd="slow" p14:dur="2000" advClick="0" advTm="90000"/>
    </mc:Choice>
    <mc:Fallback>
      <p:transition spd="slow" advClick="0" advTm="9000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1186</TotalTime>
  <Words>1007</Words>
  <Application>Microsoft Office PowerPoint</Application>
  <PresentationFormat>On-screen Show (4:3)</PresentationFormat>
  <Paragraphs>125</Paragraphs>
  <Slides>28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ＭＳ Ｐゴシック</vt:lpstr>
      <vt:lpstr>Arial</vt:lpstr>
      <vt:lpstr>Calibri</vt:lpstr>
      <vt:lpstr>Copperplate Gothic Bold</vt:lpstr>
      <vt:lpstr>Gill Sans MT</vt:lpstr>
      <vt:lpstr>Verdana</vt:lpstr>
      <vt:lpstr>Wingdings 2</vt:lpstr>
      <vt:lpstr>Solstice</vt:lpstr>
      <vt:lpstr>Why Do We Speak English?</vt:lpstr>
      <vt:lpstr>Sir William Jones</vt:lpstr>
      <vt:lpstr>Indo-European “Common Source”</vt:lpstr>
      <vt:lpstr>The “Common Source” Spreads</vt:lpstr>
      <vt:lpstr>Early Britain</vt:lpstr>
      <vt:lpstr>Celts were also  known as Britons</vt:lpstr>
      <vt:lpstr>55 BC: The Romans Invade</vt:lpstr>
      <vt:lpstr>43 AD: Romans Return </vt:lpstr>
      <vt:lpstr>Roman Contributions to Britain</vt:lpstr>
      <vt:lpstr>Celts vs. Romans</vt:lpstr>
      <vt:lpstr>Celts vs. Romans</vt:lpstr>
      <vt:lpstr>Roman Roads</vt:lpstr>
      <vt:lpstr>PowerPoint Presentation</vt:lpstr>
      <vt:lpstr>Hadrian’s Wall</vt:lpstr>
      <vt:lpstr>Why did the Romans leave?</vt:lpstr>
      <vt:lpstr>Who Came Next?</vt:lpstr>
      <vt:lpstr>PowerPoint Presentation</vt:lpstr>
      <vt:lpstr>The Anglo-saxon Period</vt:lpstr>
      <vt:lpstr>Anglo-Saxon Period:  The Dark Ages</vt:lpstr>
      <vt:lpstr>PowerPoint Presentation</vt:lpstr>
      <vt:lpstr>Anglo-Saxon House</vt:lpstr>
      <vt:lpstr>The Anglo-Saxon Chronicle</vt:lpstr>
      <vt:lpstr>Sutton Hoo Ship</vt:lpstr>
      <vt:lpstr>Sutton Hoo Helmet</vt:lpstr>
      <vt:lpstr>Sutton Hoo Treasure</vt:lpstr>
      <vt:lpstr>Anglo-Saxon Warriors…</vt:lpstr>
      <vt:lpstr>The Mead Hall</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British Literature</dc:title>
  <dc:creator>Beth</dc:creator>
  <cp:lastModifiedBy>Omar Smith</cp:lastModifiedBy>
  <cp:revision>61</cp:revision>
  <dcterms:created xsi:type="dcterms:W3CDTF">2012-08-11T21:59:50Z</dcterms:created>
  <dcterms:modified xsi:type="dcterms:W3CDTF">2017-08-16T13:48:01Z</dcterms:modified>
</cp:coreProperties>
</file>